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72A3D3-41F1-4859-BE5A-5A696884084E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703EAF5F-0A13-480A-B1CA-816D44F96A80}">
      <dgm:prSet/>
      <dgm:spPr/>
      <dgm:t>
        <a:bodyPr/>
        <a:lstStyle/>
        <a:p>
          <a:r>
            <a:rPr lang="bg-BG"/>
            <a:t>А)отвъдните жилища на покойните царе и знатните</a:t>
          </a:r>
          <a:endParaRPr lang="en-US"/>
        </a:p>
      </dgm:t>
    </dgm:pt>
    <dgm:pt modelId="{11B92883-A94E-4672-896C-B77CD20C4ED5}" type="parTrans" cxnId="{79BEA65F-F842-422C-87D5-2219EA2180DA}">
      <dgm:prSet/>
      <dgm:spPr/>
      <dgm:t>
        <a:bodyPr/>
        <a:lstStyle/>
        <a:p>
          <a:endParaRPr lang="en-US"/>
        </a:p>
      </dgm:t>
    </dgm:pt>
    <dgm:pt modelId="{E4C4F14C-B789-4DE0-9D51-36981C8ABB87}" type="sibTrans" cxnId="{79BEA65F-F842-422C-87D5-2219EA2180DA}">
      <dgm:prSet/>
      <dgm:spPr/>
      <dgm:t>
        <a:bodyPr/>
        <a:lstStyle/>
        <a:p>
          <a:endParaRPr lang="en-US"/>
        </a:p>
      </dgm:t>
    </dgm:pt>
    <dgm:pt modelId="{104FF3E9-6309-4B67-8ED9-073C70B4D7DF}">
      <dgm:prSet/>
      <dgm:spPr/>
      <dgm:t>
        <a:bodyPr/>
        <a:lstStyle/>
        <a:p>
          <a:r>
            <a:rPr lang="bg-BG"/>
            <a:t>Б)Казанлъшката долина- 900 могили (Долината на тракийските царе)</a:t>
          </a:r>
          <a:endParaRPr lang="en-US"/>
        </a:p>
      </dgm:t>
    </dgm:pt>
    <dgm:pt modelId="{7A72482E-3089-4D6C-937F-E690295620C3}" type="parTrans" cxnId="{E184191A-B5C0-4041-B422-802BC3F62B4B}">
      <dgm:prSet/>
      <dgm:spPr/>
      <dgm:t>
        <a:bodyPr/>
        <a:lstStyle/>
        <a:p>
          <a:endParaRPr lang="en-US"/>
        </a:p>
      </dgm:t>
    </dgm:pt>
    <dgm:pt modelId="{7F65FA24-FADE-482B-8ECA-DF401A66E0F1}" type="sibTrans" cxnId="{E184191A-B5C0-4041-B422-802BC3F62B4B}">
      <dgm:prSet/>
      <dgm:spPr/>
      <dgm:t>
        <a:bodyPr/>
        <a:lstStyle/>
        <a:p>
          <a:endParaRPr lang="en-US"/>
        </a:p>
      </dgm:t>
    </dgm:pt>
    <dgm:pt modelId="{5448725C-790B-4065-B4EB-E44BC750D496}">
      <dgm:prSet/>
      <dgm:spPr/>
      <dgm:t>
        <a:bodyPr/>
        <a:lstStyle/>
        <a:p>
          <a:r>
            <a:rPr lang="bg-BG"/>
            <a:t>В)гробницата на одриския цар Севт </a:t>
          </a:r>
          <a:r>
            <a:rPr lang="en-US"/>
            <a:t>III</a:t>
          </a:r>
          <a:r>
            <a:rPr lang="bg-BG"/>
            <a:t> край гр. Шипка</a:t>
          </a:r>
          <a:endParaRPr lang="en-US"/>
        </a:p>
      </dgm:t>
    </dgm:pt>
    <dgm:pt modelId="{6186EAC7-8533-40B0-AC58-3CD6621B6925}" type="parTrans" cxnId="{B6F2A658-76A4-46B1-92E6-F4367FA5223C}">
      <dgm:prSet/>
      <dgm:spPr/>
      <dgm:t>
        <a:bodyPr/>
        <a:lstStyle/>
        <a:p>
          <a:endParaRPr lang="en-US"/>
        </a:p>
      </dgm:t>
    </dgm:pt>
    <dgm:pt modelId="{02E06DD6-050A-43B4-A8C2-BE7B5B6F39FD}" type="sibTrans" cxnId="{B6F2A658-76A4-46B1-92E6-F4367FA5223C}">
      <dgm:prSet/>
      <dgm:spPr/>
      <dgm:t>
        <a:bodyPr/>
        <a:lstStyle/>
        <a:p>
          <a:endParaRPr lang="en-US"/>
        </a:p>
      </dgm:t>
    </dgm:pt>
    <dgm:pt modelId="{BA13FECA-5AB1-424F-9A2D-E6431F2F06A6}">
      <dgm:prSet/>
      <dgm:spPr/>
      <dgm:t>
        <a:bodyPr/>
        <a:lstStyle/>
        <a:p>
          <a:r>
            <a:rPr lang="bg-BG"/>
            <a:t>Г)гробницата при с. Свещари (до гр. Исперих)</a:t>
          </a:r>
          <a:endParaRPr lang="en-US"/>
        </a:p>
      </dgm:t>
    </dgm:pt>
    <dgm:pt modelId="{39F701B3-0C83-424D-B277-BBEB22BB99DE}" type="parTrans" cxnId="{A27641F8-F9B3-434D-B3B3-9D2DB67532EA}">
      <dgm:prSet/>
      <dgm:spPr/>
      <dgm:t>
        <a:bodyPr/>
        <a:lstStyle/>
        <a:p>
          <a:endParaRPr lang="en-US"/>
        </a:p>
      </dgm:t>
    </dgm:pt>
    <dgm:pt modelId="{D65297F1-9EB2-44CB-844F-48D8198BA83A}" type="sibTrans" cxnId="{A27641F8-F9B3-434D-B3B3-9D2DB67532EA}">
      <dgm:prSet/>
      <dgm:spPr/>
      <dgm:t>
        <a:bodyPr/>
        <a:lstStyle/>
        <a:p>
          <a:endParaRPr lang="en-US"/>
        </a:p>
      </dgm:t>
    </dgm:pt>
    <dgm:pt modelId="{4C0B1C30-5BC9-4359-8989-788D4F69588E}" type="pres">
      <dgm:prSet presAssocID="{BB72A3D3-41F1-4859-BE5A-5A696884084E}" presName="linear" presStyleCnt="0">
        <dgm:presLayoutVars>
          <dgm:animLvl val="lvl"/>
          <dgm:resizeHandles val="exact"/>
        </dgm:presLayoutVars>
      </dgm:prSet>
      <dgm:spPr/>
    </dgm:pt>
    <dgm:pt modelId="{76836CA2-F920-47CA-B1A1-A33214A60513}" type="pres">
      <dgm:prSet presAssocID="{703EAF5F-0A13-480A-B1CA-816D44F96A8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1979C29F-58EC-4549-A9E2-A4814F6296D8}" type="pres">
      <dgm:prSet presAssocID="{E4C4F14C-B789-4DE0-9D51-36981C8ABB87}" presName="spacer" presStyleCnt="0"/>
      <dgm:spPr/>
    </dgm:pt>
    <dgm:pt modelId="{24961FAF-8B39-400B-B8F2-DCD4B10048AF}" type="pres">
      <dgm:prSet presAssocID="{104FF3E9-6309-4B67-8ED9-073C70B4D7D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05C0F131-C449-4B04-992D-8DE60CE2AC82}" type="pres">
      <dgm:prSet presAssocID="{7F65FA24-FADE-482B-8ECA-DF401A66E0F1}" presName="spacer" presStyleCnt="0"/>
      <dgm:spPr/>
    </dgm:pt>
    <dgm:pt modelId="{A1C8B03D-523F-4A1E-B52D-6CB5F39B0B25}" type="pres">
      <dgm:prSet presAssocID="{5448725C-790B-4065-B4EB-E44BC750D496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58DBDE8-CB32-4400-B4C0-62CE9F4319FE}" type="pres">
      <dgm:prSet presAssocID="{02E06DD6-050A-43B4-A8C2-BE7B5B6F39FD}" presName="spacer" presStyleCnt="0"/>
      <dgm:spPr/>
    </dgm:pt>
    <dgm:pt modelId="{3A88A692-196D-41B7-9EF0-529EA59F743E}" type="pres">
      <dgm:prSet presAssocID="{BA13FECA-5AB1-424F-9A2D-E6431F2F06A6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B59D570A-4BC8-4D5C-BCA5-D201F3A4591D}" type="presOf" srcId="{104FF3E9-6309-4B67-8ED9-073C70B4D7DF}" destId="{24961FAF-8B39-400B-B8F2-DCD4B10048AF}" srcOrd="0" destOrd="0" presId="urn:microsoft.com/office/officeart/2005/8/layout/vList2"/>
    <dgm:cxn modelId="{E184191A-B5C0-4041-B422-802BC3F62B4B}" srcId="{BB72A3D3-41F1-4859-BE5A-5A696884084E}" destId="{104FF3E9-6309-4B67-8ED9-073C70B4D7DF}" srcOrd="1" destOrd="0" parTransId="{7A72482E-3089-4D6C-937F-E690295620C3}" sibTransId="{7F65FA24-FADE-482B-8ECA-DF401A66E0F1}"/>
    <dgm:cxn modelId="{C7B9C11F-7843-4D34-ACC1-749B6E3A5167}" type="presOf" srcId="{BB72A3D3-41F1-4859-BE5A-5A696884084E}" destId="{4C0B1C30-5BC9-4359-8989-788D4F69588E}" srcOrd="0" destOrd="0" presId="urn:microsoft.com/office/officeart/2005/8/layout/vList2"/>
    <dgm:cxn modelId="{79BEA65F-F842-422C-87D5-2219EA2180DA}" srcId="{BB72A3D3-41F1-4859-BE5A-5A696884084E}" destId="{703EAF5F-0A13-480A-B1CA-816D44F96A80}" srcOrd="0" destOrd="0" parTransId="{11B92883-A94E-4672-896C-B77CD20C4ED5}" sibTransId="{E4C4F14C-B789-4DE0-9D51-36981C8ABB87}"/>
    <dgm:cxn modelId="{6044D072-76DA-49C0-9BBA-131E3778C0F7}" type="presOf" srcId="{5448725C-790B-4065-B4EB-E44BC750D496}" destId="{A1C8B03D-523F-4A1E-B52D-6CB5F39B0B25}" srcOrd="0" destOrd="0" presId="urn:microsoft.com/office/officeart/2005/8/layout/vList2"/>
    <dgm:cxn modelId="{A25DA873-4A10-4C0A-8728-E797C3642493}" type="presOf" srcId="{703EAF5F-0A13-480A-B1CA-816D44F96A80}" destId="{76836CA2-F920-47CA-B1A1-A33214A60513}" srcOrd="0" destOrd="0" presId="urn:microsoft.com/office/officeart/2005/8/layout/vList2"/>
    <dgm:cxn modelId="{B6F2A658-76A4-46B1-92E6-F4367FA5223C}" srcId="{BB72A3D3-41F1-4859-BE5A-5A696884084E}" destId="{5448725C-790B-4065-B4EB-E44BC750D496}" srcOrd="2" destOrd="0" parTransId="{6186EAC7-8533-40B0-AC58-3CD6621B6925}" sibTransId="{02E06DD6-050A-43B4-A8C2-BE7B5B6F39FD}"/>
    <dgm:cxn modelId="{6332EB59-FDA9-4000-AB0B-86AD460152FB}" type="presOf" srcId="{BA13FECA-5AB1-424F-9A2D-E6431F2F06A6}" destId="{3A88A692-196D-41B7-9EF0-529EA59F743E}" srcOrd="0" destOrd="0" presId="urn:microsoft.com/office/officeart/2005/8/layout/vList2"/>
    <dgm:cxn modelId="{A27641F8-F9B3-434D-B3B3-9D2DB67532EA}" srcId="{BB72A3D3-41F1-4859-BE5A-5A696884084E}" destId="{BA13FECA-5AB1-424F-9A2D-E6431F2F06A6}" srcOrd="3" destOrd="0" parTransId="{39F701B3-0C83-424D-B277-BBEB22BB99DE}" sibTransId="{D65297F1-9EB2-44CB-844F-48D8198BA83A}"/>
    <dgm:cxn modelId="{127CF5E7-18D4-4985-8DB8-0F1BC0ECAB21}" type="presParOf" srcId="{4C0B1C30-5BC9-4359-8989-788D4F69588E}" destId="{76836CA2-F920-47CA-B1A1-A33214A60513}" srcOrd="0" destOrd="0" presId="urn:microsoft.com/office/officeart/2005/8/layout/vList2"/>
    <dgm:cxn modelId="{F854928F-6DD5-4597-B6DB-E59B20620D37}" type="presParOf" srcId="{4C0B1C30-5BC9-4359-8989-788D4F69588E}" destId="{1979C29F-58EC-4549-A9E2-A4814F6296D8}" srcOrd="1" destOrd="0" presId="urn:microsoft.com/office/officeart/2005/8/layout/vList2"/>
    <dgm:cxn modelId="{865C6E17-0823-4480-9ABD-E0EE78C5DBA6}" type="presParOf" srcId="{4C0B1C30-5BC9-4359-8989-788D4F69588E}" destId="{24961FAF-8B39-400B-B8F2-DCD4B10048AF}" srcOrd="2" destOrd="0" presId="urn:microsoft.com/office/officeart/2005/8/layout/vList2"/>
    <dgm:cxn modelId="{8509FE85-5A87-4257-B904-0A3D025B6106}" type="presParOf" srcId="{4C0B1C30-5BC9-4359-8989-788D4F69588E}" destId="{05C0F131-C449-4B04-992D-8DE60CE2AC82}" srcOrd="3" destOrd="0" presId="urn:microsoft.com/office/officeart/2005/8/layout/vList2"/>
    <dgm:cxn modelId="{E5E90A59-66D2-41CC-B08D-4AFA6E82135A}" type="presParOf" srcId="{4C0B1C30-5BC9-4359-8989-788D4F69588E}" destId="{A1C8B03D-523F-4A1E-B52D-6CB5F39B0B25}" srcOrd="4" destOrd="0" presId="urn:microsoft.com/office/officeart/2005/8/layout/vList2"/>
    <dgm:cxn modelId="{B39D3DC8-B254-4909-BED1-B5A9EFA50018}" type="presParOf" srcId="{4C0B1C30-5BC9-4359-8989-788D4F69588E}" destId="{658DBDE8-CB32-4400-B4C0-62CE9F4319FE}" srcOrd="5" destOrd="0" presId="urn:microsoft.com/office/officeart/2005/8/layout/vList2"/>
    <dgm:cxn modelId="{24C4A367-5E70-4A99-BB5F-6D365B302FD5}" type="presParOf" srcId="{4C0B1C30-5BC9-4359-8989-788D4F69588E}" destId="{3A88A692-196D-41B7-9EF0-529EA59F743E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836CA2-F920-47CA-B1A1-A33214A60513}">
      <dsp:nvSpPr>
        <dsp:cNvPr id="0" name=""/>
        <dsp:cNvSpPr/>
      </dsp:nvSpPr>
      <dsp:spPr>
        <a:xfrm>
          <a:off x="0" y="686406"/>
          <a:ext cx="6367912" cy="11934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3000" kern="1200"/>
            <a:t>А)отвъдните жилища на покойните царе и знатните</a:t>
          </a:r>
          <a:endParaRPr lang="en-US" sz="3000" kern="1200"/>
        </a:p>
      </dsp:txBody>
      <dsp:txXfrm>
        <a:off x="58257" y="744663"/>
        <a:ext cx="6251398" cy="1076886"/>
      </dsp:txXfrm>
    </dsp:sp>
    <dsp:sp modelId="{24961FAF-8B39-400B-B8F2-DCD4B10048AF}">
      <dsp:nvSpPr>
        <dsp:cNvPr id="0" name=""/>
        <dsp:cNvSpPr/>
      </dsp:nvSpPr>
      <dsp:spPr>
        <a:xfrm>
          <a:off x="0" y="1966206"/>
          <a:ext cx="6367912" cy="1193400"/>
        </a:xfrm>
        <a:prstGeom prst="roundRect">
          <a:avLst/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3000" kern="1200"/>
            <a:t>Б)Казанлъшката долина- 900 могили (Долината на тракийските царе)</a:t>
          </a:r>
          <a:endParaRPr lang="en-US" sz="3000" kern="1200"/>
        </a:p>
      </dsp:txBody>
      <dsp:txXfrm>
        <a:off x="58257" y="2024463"/>
        <a:ext cx="6251398" cy="1076886"/>
      </dsp:txXfrm>
    </dsp:sp>
    <dsp:sp modelId="{A1C8B03D-523F-4A1E-B52D-6CB5F39B0B25}">
      <dsp:nvSpPr>
        <dsp:cNvPr id="0" name=""/>
        <dsp:cNvSpPr/>
      </dsp:nvSpPr>
      <dsp:spPr>
        <a:xfrm>
          <a:off x="0" y="3246006"/>
          <a:ext cx="6367912" cy="1193400"/>
        </a:xfrm>
        <a:prstGeom prst="roundRect">
          <a:avLst/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3000" kern="1200"/>
            <a:t>В)гробницата на одриския цар Севт </a:t>
          </a:r>
          <a:r>
            <a:rPr lang="en-US" sz="3000" kern="1200"/>
            <a:t>III</a:t>
          </a:r>
          <a:r>
            <a:rPr lang="bg-BG" sz="3000" kern="1200"/>
            <a:t> край гр. Шипка</a:t>
          </a:r>
          <a:endParaRPr lang="en-US" sz="3000" kern="1200"/>
        </a:p>
      </dsp:txBody>
      <dsp:txXfrm>
        <a:off x="58257" y="3304263"/>
        <a:ext cx="6251398" cy="1076886"/>
      </dsp:txXfrm>
    </dsp:sp>
    <dsp:sp modelId="{3A88A692-196D-41B7-9EF0-529EA59F743E}">
      <dsp:nvSpPr>
        <dsp:cNvPr id="0" name=""/>
        <dsp:cNvSpPr/>
      </dsp:nvSpPr>
      <dsp:spPr>
        <a:xfrm>
          <a:off x="0" y="4525806"/>
          <a:ext cx="6367912" cy="1193400"/>
        </a:xfrm>
        <a:prstGeom prst="round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bg-BG" sz="3000" kern="1200"/>
            <a:t>Г)гробницата при с. Свещари (до гр. Исперих)</a:t>
          </a:r>
          <a:endParaRPr lang="en-US" sz="3000" kern="1200"/>
        </a:p>
      </dsp:txBody>
      <dsp:txXfrm>
        <a:off x="58257" y="4584063"/>
        <a:ext cx="6251398" cy="1076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D226C-4D6A-4F07-869F-810BEC9A42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2494B4-F9D6-479E-98A5-B751FF88B5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1CC77-D021-488F-A16D-F8B8BF3C0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1EC7D-8E2C-495C-B76B-6D66FA95CA08}" type="datetimeFigureOut">
              <a:rPr lang="en-US" smtClean="0"/>
              <a:t>3/6/2021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4E1EE4-6FD5-4673-878F-740F25EFF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DE6B2A-8369-4EE6-8831-1D7EEC5BD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0972-EBC7-4353-8BED-82AB48E87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058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C1AA9-30EE-4EE0-8708-098AC72D3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6FA099-FACE-4F73-BF6E-0ACE1C677A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1FFB9D-2C10-4F07-A9B9-6C61C000D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1EC7D-8E2C-495C-B76B-6D66FA95CA08}" type="datetimeFigureOut">
              <a:rPr lang="en-US" smtClean="0"/>
              <a:t>3/6/2021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D7D6C2-7337-47B7-9D2F-93AA3F8AF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BAE369-CE11-4CC9-AA34-66B243A43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0972-EBC7-4353-8BED-82AB48E87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666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0E9BCF-A398-4A58-80A5-23D27C6039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E9F020-70B8-47FA-B2BC-2C12783EDD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AD7DC-2AF9-4AE0-B563-A16B46AD6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1EC7D-8E2C-495C-B76B-6D66FA95CA08}" type="datetimeFigureOut">
              <a:rPr lang="en-US" smtClean="0"/>
              <a:t>3/6/2021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FFF66-C81A-4757-9412-B68B839CA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E6D28F-568B-459D-9282-91D93B8B7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0972-EBC7-4353-8BED-82AB48E87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28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951F6-164D-4C99-A92E-11A5EF5C0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A6A9F-BD60-4645-8B1B-E81A4382C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78BF45-CAB6-4561-840A-E320AC963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1EC7D-8E2C-495C-B76B-6D66FA95CA08}" type="datetimeFigureOut">
              <a:rPr lang="en-US" smtClean="0"/>
              <a:t>3/6/2021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B0196-D53A-4256-9D81-2AD7A93BD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31E94D-8818-4BAC-AE00-584C380FC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0972-EBC7-4353-8BED-82AB48E87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966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5C9CB-9E4F-4DBB-9124-3403A9678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64D9D9-AA08-4642-9451-7CF36A65F1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62C84-5946-4404-8E64-B32462C6F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1EC7D-8E2C-495C-B76B-6D66FA95CA08}" type="datetimeFigureOut">
              <a:rPr lang="en-US" smtClean="0"/>
              <a:t>3/6/2021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BD276-161A-4DE0-B89D-3591BF073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63BA4A-455A-4B6B-A415-04C7FEB3E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0972-EBC7-4353-8BED-82AB48E87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602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0FF8B-ABE4-4553-9923-33C81395F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C97A5-F4C7-4D34-893B-4FC95FE4BC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CB97B4-8F00-4DBD-B178-6723E4C6C0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2251A9-789A-4BDF-8B92-803CBCEC6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1EC7D-8E2C-495C-B76B-6D66FA95CA08}" type="datetimeFigureOut">
              <a:rPr lang="en-US" smtClean="0"/>
              <a:t>3/6/2021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827C84-7CBF-4E8A-9763-F57063EA1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A5AA79-9874-4F30-85A6-AE3EEA514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0972-EBC7-4353-8BED-82AB48E87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907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676CE-CD43-491A-BF8A-05D549F3E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1C3669-E978-41A6-B6BF-F3DA9A0A7C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3608AF-D8EB-47A5-8354-AD7FE15F99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DDBC0A-6F29-4DD8-93B6-7A3D5E78BE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3E1004-5992-4309-93A6-A953340781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20B32B-94B0-4CBD-86AE-E1DE96476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1EC7D-8E2C-495C-B76B-6D66FA95CA08}" type="datetimeFigureOut">
              <a:rPr lang="en-US" smtClean="0"/>
              <a:t>3/6/2021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38BC8E-F6EB-46AF-AC99-04ADA3625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5B81EA-755B-4BCF-89D8-39FF2B99A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0972-EBC7-4353-8BED-82AB48E87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130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5B479-B7DA-4D8D-823C-D52CB1128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E56C89-9942-4ACB-B95D-D9F1B5188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1EC7D-8E2C-495C-B76B-6D66FA95CA08}" type="datetimeFigureOut">
              <a:rPr lang="en-US" smtClean="0"/>
              <a:t>3/6/2021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B93230-1B61-4BD8-812B-E62C0C265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C2109-F70C-434D-82F7-F455423ED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0972-EBC7-4353-8BED-82AB48E87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81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1D9CA4-37F0-4816-A14F-14DC36FF3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1EC7D-8E2C-495C-B76B-6D66FA95CA08}" type="datetimeFigureOut">
              <a:rPr lang="en-US" smtClean="0"/>
              <a:t>3/6/2021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13652F-3090-4F7E-8A93-8FF3700E6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0ECC4-FA64-45D3-AE18-B3C034526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0972-EBC7-4353-8BED-82AB48E87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87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236AC-E9D1-423C-9625-C374AE19A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2842E-BC16-40BB-B222-C552B8A6B5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E4786A-4193-42FB-85B1-1A39220F07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3AFC9-CC19-4572-8210-D9CF6C270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1EC7D-8E2C-495C-B76B-6D66FA95CA08}" type="datetimeFigureOut">
              <a:rPr lang="en-US" smtClean="0"/>
              <a:t>3/6/2021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B6FAA7-3B0B-464F-88B9-476E2DFB8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88FAAA-9F5F-4053-B7DC-1F3699F82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0972-EBC7-4353-8BED-82AB48E87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57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5B952-6431-4667-B0DD-C34C40EB5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587CE5-42CE-49F7-B717-64B28FFF18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8DCF1F-4A33-4FBA-9A78-67DE04BD4C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49DB12-0CFB-4029-8DD1-18C3E5672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1EC7D-8E2C-495C-B76B-6D66FA95CA08}" type="datetimeFigureOut">
              <a:rPr lang="en-US" smtClean="0"/>
              <a:t>3/6/2021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3FE587-ECBE-4DC5-8B72-6F364461C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04A9BC-6FE3-4546-91D2-B29072AA7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80972-EBC7-4353-8BED-82AB48E87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68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3E6E94-DEAA-4522-A90E-659A45506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2999D2-8954-49B7-B054-B94C3DFA6F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9D7ABF-6E6E-4D74-8B10-580C2DEA0B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1EC7D-8E2C-495C-B76B-6D66FA95CA08}" type="datetimeFigureOut">
              <a:rPr lang="en-US" smtClean="0"/>
              <a:t>3/6/2021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E5543-DECC-4630-A9E4-EB0D590EB7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AE6A9A-60D4-4FCF-85C2-4FCD27CE3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80972-EBC7-4353-8BED-82AB48E87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61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9876D-38A0-45D0-A554-F472904AB1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46628" y="1783959"/>
            <a:ext cx="4645250" cy="2889114"/>
          </a:xfrm>
        </p:spPr>
        <p:txBody>
          <a:bodyPr anchor="b">
            <a:normAutofit/>
          </a:bodyPr>
          <a:lstStyle/>
          <a:p>
            <a:pPr algn="l"/>
            <a:r>
              <a:rPr lang="bg-BG" sz="4700" b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30.Религиозните вярвания на траките</a:t>
            </a:r>
            <a:br>
              <a:rPr lang="en-US" sz="4700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</a:br>
            <a:endParaRPr lang="en-US" sz="470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 descr="Тракийска религия и идеология">
            <a:extLst>
              <a:ext uri="{FF2B5EF4-FFF2-40B4-BE49-F238E27FC236}">
                <a16:creationId xmlns:a16="http://schemas.microsoft.com/office/drawing/2014/main" id="{B148A8FB-8E84-42F3-A911-F59639130C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2" r="2758" b="-1"/>
          <a:stretch/>
        </p:blipFill>
        <p:spPr bwMode="auto">
          <a:xfrm>
            <a:off x="20" y="10"/>
            <a:ext cx="6024134" cy="6857990"/>
          </a:xfrm>
          <a:custGeom>
            <a:avLst/>
            <a:gdLst/>
            <a:ahLst/>
            <a:cxnLst/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532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Голямата Косматка - едно тракийско бижу край Казанлък">
            <a:extLst>
              <a:ext uri="{FF2B5EF4-FFF2-40B4-BE49-F238E27FC236}">
                <a16:creationId xmlns:a16="http://schemas.microsoft.com/office/drawing/2014/main" id="{F7CA2043-C90B-4BBC-A8C2-7E74083FBF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83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D38A241E-0395-41E5-8607-BAA2799A4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4892040"/>
            <a:ext cx="12191999" cy="1965960"/>
          </a:xfrm>
          <a:prstGeom prst="rect">
            <a:avLst/>
          </a:prstGeom>
          <a:solidFill>
            <a:schemeClr val="bg1">
              <a:alpha val="72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7EF7D1-1761-4001-8B0E-EB153C125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5154168"/>
            <a:ext cx="6973204" cy="126187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гробницата на одриския цар Севт III край гр. Шипка</a:t>
            </a:r>
            <a:endParaRPr lang="en-US" sz="41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E352288-84AD-4CA8-BCD5-76C29D34E1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138160" y="5325066"/>
            <a:ext cx="0" cy="9144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96065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D9D97-E376-40DC-A7B3-49A33D225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385066"/>
            <a:ext cx="10923638" cy="131764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Свещарската гробница</a:t>
            </a:r>
          </a:p>
        </p:txBody>
      </p:sp>
      <p:pic>
        <p:nvPicPr>
          <p:cNvPr id="10246" name="Picture 6" descr="Тракийската гробница край Свещари ще бъде по-добре експонирана с грант от  184 хил. долара - Mediapool.bg">
            <a:extLst>
              <a:ext uri="{FF2B5EF4-FFF2-40B4-BE49-F238E27FC236}">
                <a16:creationId xmlns:a16="http://schemas.microsoft.com/office/drawing/2014/main" id="{B4D98076-E48E-422A-A3D7-29DB50C7D6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99" r="26909"/>
          <a:stretch/>
        </p:blipFill>
        <p:spPr bwMode="auto">
          <a:xfrm>
            <a:off x="20" y="10"/>
            <a:ext cx="4059916" cy="424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Свещарска гробница – Уикипедия">
            <a:extLst>
              <a:ext uri="{FF2B5EF4-FFF2-40B4-BE49-F238E27FC236}">
                <a16:creationId xmlns:a16="http://schemas.microsoft.com/office/drawing/2014/main" id="{F110F0A4-BA27-4ADD-8726-E6A59C3DBF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r="34990"/>
          <a:stretch/>
        </p:blipFill>
        <p:spPr bwMode="auto">
          <a:xfrm>
            <a:off x="4090482" y="-1"/>
            <a:ext cx="4062918" cy="424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Гробницата до село Свещари">
            <a:extLst>
              <a:ext uri="{FF2B5EF4-FFF2-40B4-BE49-F238E27FC236}">
                <a16:creationId xmlns:a16="http://schemas.microsoft.com/office/drawing/2014/main" id="{8F7851A9-8FF6-49D3-AABB-F328C60781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8" r="22375" b="1"/>
          <a:stretch/>
        </p:blipFill>
        <p:spPr bwMode="auto">
          <a:xfrm>
            <a:off x="8132064" y="10"/>
            <a:ext cx="4059936" cy="424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800968E-0A99-46C4-A9B2-6A63AC66F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2" y="4242136"/>
            <a:ext cx="12192002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627B73E-D784-4780-AA33-DCDFE7DA16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2919" y="-680"/>
            <a:ext cx="0" cy="4242816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BAD6A72-88E8-42F7-88B9-CAF744536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5838" y="-680"/>
            <a:ext cx="0" cy="4242816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2562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36D30126-6314-4A93-B27E-5C66CF7819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9184" y="321732"/>
            <a:ext cx="7056669" cy="4102852"/>
          </a:xfrm>
          <a:prstGeom prst="rect">
            <a:avLst/>
          </a:prstGeom>
          <a:solidFill>
            <a:srgbClr val="7F7F7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6" name="Picture 2" descr="Най-известните тракийски съкровища | Sanovnik.bg">
            <a:extLst>
              <a:ext uri="{FF2B5EF4-FFF2-40B4-BE49-F238E27FC236}">
                <a16:creationId xmlns:a16="http://schemas.microsoft.com/office/drawing/2014/main" id="{7072FDDD-7A34-45CA-A3B2-5F65A60B61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1656" y="549714"/>
            <a:ext cx="6270086" cy="364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0891"/>
            <a:ext cx="7058307" cy="1964266"/>
          </a:xfrm>
          <a:prstGeom prst="rect">
            <a:avLst/>
          </a:prstGeom>
          <a:solidFill>
            <a:srgbClr val="9572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72E0FB-FF87-4CCD-A462-0FD8466A3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5963"/>
            <a:ext cx="6594189" cy="1625210"/>
          </a:xfrm>
        </p:spPr>
        <p:txBody>
          <a:bodyPr>
            <a:normAutofit/>
          </a:bodyPr>
          <a:lstStyle/>
          <a:p>
            <a:r>
              <a:rPr lang="bg-BG" sz="4100" b="1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2.Тракийските съкровища</a:t>
            </a:r>
            <a:br>
              <a:rPr lang="en-US" sz="4100">
                <a:solidFill>
                  <a:srgbClr val="FFFFFF"/>
                </a:solidFill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</a:br>
            <a:endParaRPr lang="en-US" sz="4100">
              <a:solidFill>
                <a:srgbClr val="FFFFFF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42C19-3DD9-4BC1-89FC-F35A0743D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bg-BG" sz="20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А)Вълчитрънско златно съкровище</a:t>
            </a:r>
            <a:endParaRPr lang="en-US" sz="2000">
              <a:solidFill>
                <a:srgbClr val="FFFFFF"/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bg-BG" sz="20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Б)Рогозенско сребърно съкровище</a:t>
            </a:r>
            <a:endParaRPr lang="en-US" sz="2000">
              <a:solidFill>
                <a:srgbClr val="FFFFFF"/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bg-BG" sz="20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В)Панагюрско златно съкровище</a:t>
            </a:r>
            <a:endParaRPr lang="en-US" sz="2000">
              <a:solidFill>
                <a:srgbClr val="FFFFFF"/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bg-BG" sz="20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-ритон</a:t>
            </a:r>
            <a:endParaRPr lang="en-US" sz="2000">
              <a:solidFill>
                <a:srgbClr val="FFFFFF"/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US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15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F7F28-DCD7-4B9E-96BE-C24C52476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621" y="4665605"/>
            <a:ext cx="6638806" cy="129243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Вълчитрънско златно съкровище</a:t>
            </a:r>
          </a:p>
        </p:txBody>
      </p:sp>
      <p:pic>
        <p:nvPicPr>
          <p:cNvPr id="12290" name="Picture 2" descr="Вълчитрънското съкровище и златото на Кубрат – пред бургазлии до края на  септември | Грамофона - новини от Бургас, България и света.">
            <a:extLst>
              <a:ext uri="{FF2B5EF4-FFF2-40B4-BE49-F238E27FC236}">
                <a16:creationId xmlns:a16="http://schemas.microsoft.com/office/drawing/2014/main" id="{3C34F43F-048A-43EC-8CDD-8A65BAE07C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05" r="7966" b="-1"/>
          <a:stretch/>
        </p:blipFill>
        <p:spPr bwMode="auto">
          <a:xfrm>
            <a:off x="20" y="1"/>
            <a:ext cx="4848284" cy="435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Вълчитрънско съкровище | trakite.info">
            <a:extLst>
              <a:ext uri="{FF2B5EF4-FFF2-40B4-BE49-F238E27FC236}">
                <a16:creationId xmlns:a16="http://schemas.microsoft.com/office/drawing/2014/main" id="{5C8D464B-5772-4A72-AE1A-B6ADF1A69A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82"/>
          <a:stretch/>
        </p:blipFill>
        <p:spPr bwMode="auto">
          <a:xfrm>
            <a:off x="4972050" y="-1"/>
            <a:ext cx="7216902" cy="435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Вълчитрънското съкровище">
            <a:extLst>
              <a:ext uri="{FF2B5EF4-FFF2-40B4-BE49-F238E27FC236}">
                <a16:creationId xmlns:a16="http://schemas.microsoft.com/office/drawing/2014/main" id="{068A5483-8C1E-4F75-966B-66676BF78E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57" b="24647"/>
          <a:stretch/>
        </p:blipFill>
        <p:spPr bwMode="auto">
          <a:xfrm>
            <a:off x="20" y="4472610"/>
            <a:ext cx="4848284" cy="2385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1755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7BA98-001B-4B34-890B-91F2B10C9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385066"/>
            <a:ext cx="10923638" cy="131764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1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Рогозенско сребърно съкровище</a:t>
            </a:r>
          </a:p>
        </p:txBody>
      </p:sp>
      <p:pic>
        <p:nvPicPr>
          <p:cNvPr id="13314" name="Picture 2" descr="Рогозенско съкровище - Тракийски съкровища">
            <a:extLst>
              <a:ext uri="{FF2B5EF4-FFF2-40B4-BE49-F238E27FC236}">
                <a16:creationId xmlns:a16="http://schemas.microsoft.com/office/drawing/2014/main" id="{162FF0BB-BF5B-4C6C-9083-5534DF4AD9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5" r="15130" b="1"/>
          <a:stretch/>
        </p:blipFill>
        <p:spPr bwMode="auto">
          <a:xfrm>
            <a:off x="20" y="10"/>
            <a:ext cx="4059916" cy="424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Рогозенско съкровище">
            <a:extLst>
              <a:ext uri="{FF2B5EF4-FFF2-40B4-BE49-F238E27FC236}">
                <a16:creationId xmlns:a16="http://schemas.microsoft.com/office/drawing/2014/main" id="{F619EE74-F0F7-4991-9F56-BDF6AE8B0B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6" r="15649" b="1"/>
          <a:stretch/>
        </p:blipFill>
        <p:spPr bwMode="auto">
          <a:xfrm>
            <a:off x="4090482" y="-1"/>
            <a:ext cx="4062918" cy="424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Рогозенско съкровище">
            <a:extLst>
              <a:ext uri="{FF2B5EF4-FFF2-40B4-BE49-F238E27FC236}">
                <a16:creationId xmlns:a16="http://schemas.microsoft.com/office/drawing/2014/main" id="{35F4C3A3-00AA-410A-9EA6-642DA4C6ED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6" r="19009" b="-1"/>
          <a:stretch/>
        </p:blipFill>
        <p:spPr bwMode="auto">
          <a:xfrm>
            <a:off x="8132064" y="10"/>
            <a:ext cx="4059936" cy="424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800968E-0A99-46C4-A9B2-6A63AC66F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2" y="4242136"/>
            <a:ext cx="12192002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627B73E-D784-4780-AA33-DCDFE7DA16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2919" y="-680"/>
            <a:ext cx="0" cy="4242816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BAD6A72-88E8-42F7-88B9-CAF744536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5838" y="-680"/>
            <a:ext cx="0" cy="4242816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36916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B3049-3477-4E82-8317-2B297F4BE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621" y="4665605"/>
            <a:ext cx="6638806" cy="129243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1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Панагюрско златно съкровище</a:t>
            </a:r>
          </a:p>
        </p:txBody>
      </p:sp>
      <p:pic>
        <p:nvPicPr>
          <p:cNvPr id="14340" name="Picture 4" descr="Панагюрското златно съкровище | Исторически музей Панагюрище">
            <a:extLst>
              <a:ext uri="{FF2B5EF4-FFF2-40B4-BE49-F238E27FC236}">
                <a16:creationId xmlns:a16="http://schemas.microsoft.com/office/drawing/2014/main" id="{0B9688B8-3180-4380-A07C-B076F858B3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6" r="2" b="4299"/>
          <a:stretch/>
        </p:blipFill>
        <p:spPr bwMode="auto">
          <a:xfrm>
            <a:off x="20" y="1"/>
            <a:ext cx="4848284" cy="435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10 факта за Панагюрското златно съкровище - Flashnews">
            <a:extLst>
              <a:ext uri="{FF2B5EF4-FFF2-40B4-BE49-F238E27FC236}">
                <a16:creationId xmlns:a16="http://schemas.microsoft.com/office/drawing/2014/main" id="{F1C519E6-23AC-4D81-9E80-68F5DD4628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8" b="2"/>
          <a:stretch/>
        </p:blipFill>
        <p:spPr bwMode="auto">
          <a:xfrm>
            <a:off x="4972050" y="-1"/>
            <a:ext cx="7216902" cy="435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Панагюрското златно съкровище отново в родния си дом | Исторически музей  Панагюрище">
            <a:extLst>
              <a:ext uri="{FF2B5EF4-FFF2-40B4-BE49-F238E27FC236}">
                <a16:creationId xmlns:a16="http://schemas.microsoft.com/office/drawing/2014/main" id="{9DEB77FA-5E42-4E31-B4CD-585686C625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1" r="16967"/>
          <a:stretch/>
        </p:blipFill>
        <p:spPr bwMode="auto">
          <a:xfrm>
            <a:off x="20" y="4472610"/>
            <a:ext cx="4848284" cy="2385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5886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DF900-CD44-471C-8F58-347C7AB91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545" y="2103437"/>
            <a:ext cx="10515600" cy="1325563"/>
          </a:xfrm>
        </p:spPr>
        <p:txBody>
          <a:bodyPr/>
          <a:lstStyle/>
          <a:p>
            <a:pPr algn="ctr"/>
            <a:r>
              <a:rPr lang="bg-BG" b="1" dirty="0"/>
              <a:t>Благодаря за вниманието!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68329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536A8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32373C-ACE3-4A4D-B55B-941123AFB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bg-BG" b="1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1.Тракийските богове</a:t>
            </a:r>
            <a:br>
              <a:rPr lang="en-US">
                <a:solidFill>
                  <a:srgbClr val="FFFFFF"/>
                </a:solidFill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</a:br>
            <a:endParaRPr lang="en-US">
              <a:solidFill>
                <a:srgbClr val="FFFFFF"/>
              </a:solidFill>
            </a:endParaRPr>
          </a:p>
        </p:txBody>
      </p:sp>
      <p:pic>
        <p:nvPicPr>
          <p:cNvPr id="2052" name="Picture 4" descr="Вярванията и съкровищата на траките - ЧО, 3 клас, Булвест">
            <a:extLst>
              <a:ext uri="{FF2B5EF4-FFF2-40B4-BE49-F238E27FC236}">
                <a16:creationId xmlns:a16="http://schemas.microsoft.com/office/drawing/2014/main" id="{C2412EFD-E3A6-48F3-9F28-0020A23B456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41" r="1" b="9471"/>
          <a:stretch/>
        </p:blipFill>
        <p:spPr bwMode="auto">
          <a:xfrm>
            <a:off x="327547" y="321733"/>
            <a:ext cx="7058306" cy="410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Rectangle 74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022DE-5CDF-44B1-8069-697C3B65C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bg-BG" sz="20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А)Дионис на виното и веселието и Орфей на музиката</a:t>
            </a:r>
            <a:endParaRPr lang="en-US" sz="2000">
              <a:solidFill>
                <a:srgbClr val="FFFFFF"/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bg-BG" sz="20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Б)Великата богиня майка</a:t>
            </a:r>
            <a:endParaRPr lang="en-US" sz="2000">
              <a:solidFill>
                <a:srgbClr val="FFFFFF"/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bg-BG" sz="20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В)Тракийски конник</a:t>
            </a:r>
            <a:endParaRPr lang="en-US" sz="2000">
              <a:solidFill>
                <a:srgbClr val="FFFFFF"/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bg-BG" sz="200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Г)вяра в безсмъртието</a:t>
            </a:r>
            <a:endParaRPr lang="en-US" sz="2000">
              <a:solidFill>
                <a:srgbClr val="FFFFFF"/>
              </a:solidFill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US" sz="20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760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Да проверим какво знаем и можем - Религиозните вярвания и животът на…">
            <a:extLst>
              <a:ext uri="{FF2B5EF4-FFF2-40B4-BE49-F238E27FC236}">
                <a16:creationId xmlns:a16="http://schemas.microsoft.com/office/drawing/2014/main" id="{13F528F1-EF7C-41E4-9B17-834033B73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764" y="110376"/>
            <a:ext cx="5304097" cy="3982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Вярванията и съкровищата на траките - ЧО, 3 клас, Булвест">
            <a:extLst>
              <a:ext uri="{FF2B5EF4-FFF2-40B4-BE49-F238E27FC236}">
                <a16:creationId xmlns:a16="http://schemas.microsoft.com/office/drawing/2014/main" id="{CAA776E4-73B0-466A-9722-7B782AB4E1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23" y="1811368"/>
            <a:ext cx="6076950" cy="456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541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647C9-6EE3-4C85-B6A8-3A7F31FDE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3175" y="4522156"/>
            <a:ext cx="5609222" cy="13632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Дионис, Орфей, тракийски конник </a:t>
            </a: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D5C3FE89-A0B6-4C0E-A1F2-7CA2025B3A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3156092" cy="3442494"/>
          </a:xfrm>
          <a:custGeom>
            <a:avLst/>
            <a:gdLst>
              <a:gd name="connsiteX0" fmla="*/ 0 w 3156092"/>
              <a:gd name="connsiteY0" fmla="*/ 0 h 3442494"/>
              <a:gd name="connsiteX1" fmla="*/ 2765641 w 3156092"/>
              <a:gd name="connsiteY1" fmla="*/ 0 h 3442494"/>
              <a:gd name="connsiteX2" fmla="*/ 2781296 w 3156092"/>
              <a:gd name="connsiteY2" fmla="*/ 20935 h 3442494"/>
              <a:gd name="connsiteX3" fmla="*/ 3156092 w 3156092"/>
              <a:gd name="connsiteY3" fmla="*/ 1247934 h 3442494"/>
              <a:gd name="connsiteX4" fmla="*/ 961532 w 3156092"/>
              <a:gd name="connsiteY4" fmla="*/ 3442494 h 3442494"/>
              <a:gd name="connsiteX5" fmla="*/ 107310 w 3156092"/>
              <a:gd name="connsiteY5" fmla="*/ 3270035 h 3442494"/>
              <a:gd name="connsiteX6" fmla="*/ 0 w 3156092"/>
              <a:gd name="connsiteY6" fmla="*/ 3218341 h 3442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56092" h="3442494">
                <a:moveTo>
                  <a:pt x="0" y="0"/>
                </a:moveTo>
                <a:lnTo>
                  <a:pt x="2765641" y="0"/>
                </a:lnTo>
                <a:lnTo>
                  <a:pt x="2781296" y="20935"/>
                </a:lnTo>
                <a:cubicBezTo>
                  <a:pt x="3017923" y="371189"/>
                  <a:pt x="3156092" y="793426"/>
                  <a:pt x="3156092" y="1247934"/>
                </a:cubicBezTo>
                <a:cubicBezTo>
                  <a:pt x="3156092" y="2459956"/>
                  <a:pt x="2173554" y="3442494"/>
                  <a:pt x="961532" y="3442494"/>
                </a:cubicBezTo>
                <a:cubicBezTo>
                  <a:pt x="658527" y="3442494"/>
                  <a:pt x="369864" y="3381086"/>
                  <a:pt x="107310" y="3270035"/>
                </a:cubicBezTo>
                <a:lnTo>
                  <a:pt x="0" y="3218341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106" name="Picture 10" descr="Тракийски конник – Уикипедия">
            <a:extLst>
              <a:ext uri="{FF2B5EF4-FFF2-40B4-BE49-F238E27FC236}">
                <a16:creationId xmlns:a16="http://schemas.microsoft.com/office/drawing/2014/main" id="{453D5BC1-CA77-4030-84C6-860064E10B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27114"/>
          <a:stretch/>
        </p:blipFill>
        <p:spPr bwMode="auto">
          <a:xfrm>
            <a:off x="5" y="-1"/>
            <a:ext cx="3005349" cy="3291750"/>
          </a:xfrm>
          <a:custGeom>
            <a:avLst/>
            <a:gdLst/>
            <a:ahLst/>
            <a:cxnLst/>
            <a:rect l="l" t="t" r="r" b="b"/>
            <a:pathLst>
              <a:path w="3005349" h="3291750">
                <a:moveTo>
                  <a:pt x="0" y="0"/>
                </a:moveTo>
                <a:lnTo>
                  <a:pt x="2577617" y="0"/>
                </a:lnTo>
                <a:lnTo>
                  <a:pt x="2656297" y="105217"/>
                </a:lnTo>
                <a:cubicBezTo>
                  <a:pt x="2876670" y="431412"/>
                  <a:pt x="3005349" y="824646"/>
                  <a:pt x="3005349" y="1247934"/>
                </a:cubicBezTo>
                <a:cubicBezTo>
                  <a:pt x="3005349" y="2376702"/>
                  <a:pt x="2090301" y="3291750"/>
                  <a:pt x="961533" y="3291750"/>
                </a:cubicBezTo>
                <a:cubicBezTo>
                  <a:pt x="679341" y="3291750"/>
                  <a:pt x="410507" y="3234560"/>
                  <a:pt x="165988" y="3131137"/>
                </a:cubicBezTo>
                <a:lnTo>
                  <a:pt x="0" y="305117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Oval 80">
            <a:extLst>
              <a:ext uri="{FF2B5EF4-FFF2-40B4-BE49-F238E27FC236}">
                <a16:creationId xmlns:a16="http://schemas.microsoft.com/office/drawing/2014/main" id="{8A6D7C84-6176-4F2A-985C-7F1B8C39D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68141" y="459337"/>
            <a:ext cx="3163824" cy="3163824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104" name="Picture 8" descr="Орфей пристига в Тракия от Индия">
            <a:extLst>
              <a:ext uri="{FF2B5EF4-FFF2-40B4-BE49-F238E27FC236}">
                <a16:creationId xmlns:a16="http://schemas.microsoft.com/office/drawing/2014/main" id="{E0E9DEC5-2CFA-43DB-89B7-5105C8257C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55" b="5"/>
          <a:stretch/>
        </p:blipFill>
        <p:spPr bwMode="auto">
          <a:xfrm>
            <a:off x="3832733" y="623929"/>
            <a:ext cx="2834640" cy="2834640"/>
          </a:xfrm>
          <a:custGeom>
            <a:avLst/>
            <a:gdLst/>
            <a:ahLst/>
            <a:cxnLst/>
            <a:rect l="l" t="t" r="r" b="b"/>
            <a:pathLst>
              <a:path w="2990088" h="2990088">
                <a:moveTo>
                  <a:pt x="1495044" y="0"/>
                </a:moveTo>
                <a:cubicBezTo>
                  <a:pt x="2320734" y="0"/>
                  <a:pt x="2990088" y="669354"/>
                  <a:pt x="2990088" y="1495044"/>
                </a:cubicBezTo>
                <a:cubicBezTo>
                  <a:pt x="2990088" y="2320734"/>
                  <a:pt x="2320734" y="2990088"/>
                  <a:pt x="1495044" y="2990088"/>
                </a:cubicBezTo>
                <a:cubicBezTo>
                  <a:pt x="669354" y="2990088"/>
                  <a:pt x="0" y="2320734"/>
                  <a:pt x="0" y="1495044"/>
                </a:cubicBezTo>
                <a:cubicBezTo>
                  <a:pt x="0" y="669354"/>
                  <a:pt x="669354" y="0"/>
                  <a:pt x="149504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C8E319B0-C403-46B6-8DDF-C46B5EB134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56150" y="2364552"/>
            <a:ext cx="3835850" cy="4493449"/>
          </a:xfrm>
          <a:custGeom>
            <a:avLst/>
            <a:gdLst>
              <a:gd name="connsiteX0" fmla="*/ 2839212 w 3835850"/>
              <a:gd name="connsiteY0" fmla="*/ 0 h 4493449"/>
              <a:gd name="connsiteX1" fmla="*/ 3683507 w 3835850"/>
              <a:gd name="connsiteY1" fmla="*/ 127646 h 4493449"/>
              <a:gd name="connsiteX2" fmla="*/ 3835850 w 3835850"/>
              <a:gd name="connsiteY2" fmla="*/ 183404 h 4493449"/>
              <a:gd name="connsiteX3" fmla="*/ 3835850 w 3835850"/>
              <a:gd name="connsiteY3" fmla="*/ 4493449 h 4493449"/>
              <a:gd name="connsiteX4" fmla="*/ 534850 w 3835850"/>
              <a:gd name="connsiteY4" fmla="*/ 4493449 h 4493449"/>
              <a:gd name="connsiteX5" fmla="*/ 484893 w 3835850"/>
              <a:gd name="connsiteY5" fmla="*/ 4426642 h 4493449"/>
              <a:gd name="connsiteX6" fmla="*/ 0 w 3835850"/>
              <a:gd name="connsiteY6" fmla="*/ 2839212 h 4493449"/>
              <a:gd name="connsiteX7" fmla="*/ 2839212 w 3835850"/>
              <a:gd name="connsiteY7" fmla="*/ 0 h 4493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35850" h="4493449">
                <a:moveTo>
                  <a:pt x="2839212" y="0"/>
                </a:moveTo>
                <a:cubicBezTo>
                  <a:pt x="3133222" y="0"/>
                  <a:pt x="3416794" y="44689"/>
                  <a:pt x="3683507" y="127646"/>
                </a:cubicBezTo>
                <a:lnTo>
                  <a:pt x="3835850" y="183404"/>
                </a:lnTo>
                <a:lnTo>
                  <a:pt x="3835850" y="4493449"/>
                </a:lnTo>
                <a:lnTo>
                  <a:pt x="534850" y="4493449"/>
                </a:lnTo>
                <a:lnTo>
                  <a:pt x="484893" y="4426642"/>
                </a:lnTo>
                <a:cubicBezTo>
                  <a:pt x="178757" y="3973501"/>
                  <a:pt x="0" y="3427232"/>
                  <a:pt x="0" y="2839212"/>
                </a:cubicBezTo>
                <a:cubicBezTo>
                  <a:pt x="0" y="1271159"/>
                  <a:pt x="1271159" y="0"/>
                  <a:pt x="2839212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E1E27C89-94CF-4F2D-8750-9361FD1D90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07371" y="1"/>
            <a:ext cx="3986784" cy="2427765"/>
          </a:xfrm>
          <a:custGeom>
            <a:avLst/>
            <a:gdLst>
              <a:gd name="connsiteX0" fmla="*/ 48890 w 3986784"/>
              <a:gd name="connsiteY0" fmla="*/ 0 h 2427765"/>
              <a:gd name="connsiteX1" fmla="*/ 3937894 w 3986784"/>
              <a:gd name="connsiteY1" fmla="*/ 0 h 2427765"/>
              <a:gd name="connsiteX2" fmla="*/ 3946285 w 3986784"/>
              <a:gd name="connsiteY2" fmla="*/ 32635 h 2427765"/>
              <a:gd name="connsiteX3" fmla="*/ 3986784 w 3986784"/>
              <a:gd name="connsiteY3" fmla="*/ 434373 h 2427765"/>
              <a:gd name="connsiteX4" fmla="*/ 1993392 w 3986784"/>
              <a:gd name="connsiteY4" fmla="*/ 2427765 h 2427765"/>
              <a:gd name="connsiteX5" fmla="*/ 0 w 3986784"/>
              <a:gd name="connsiteY5" fmla="*/ 434373 h 2427765"/>
              <a:gd name="connsiteX6" fmla="*/ 40499 w 3986784"/>
              <a:gd name="connsiteY6" fmla="*/ 32635 h 2427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86784" h="2427765">
                <a:moveTo>
                  <a:pt x="48890" y="0"/>
                </a:moveTo>
                <a:lnTo>
                  <a:pt x="3937894" y="0"/>
                </a:lnTo>
                <a:lnTo>
                  <a:pt x="3946285" y="32635"/>
                </a:lnTo>
                <a:cubicBezTo>
                  <a:pt x="3972839" y="162400"/>
                  <a:pt x="3986784" y="296758"/>
                  <a:pt x="3986784" y="434373"/>
                </a:cubicBezTo>
                <a:cubicBezTo>
                  <a:pt x="3986784" y="1535293"/>
                  <a:pt x="3094312" y="2427765"/>
                  <a:pt x="1993392" y="2427765"/>
                </a:cubicBezTo>
                <a:cubicBezTo>
                  <a:pt x="892472" y="2427765"/>
                  <a:pt x="0" y="1535293"/>
                  <a:pt x="0" y="434373"/>
                </a:cubicBezTo>
                <a:cubicBezTo>
                  <a:pt x="0" y="296758"/>
                  <a:pt x="13945" y="162400"/>
                  <a:pt x="40499" y="32635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098" name="Picture 2" descr="Легендата за Дионис - богът на виното и веселието | Sanovnik.bg">
            <a:extLst>
              <a:ext uri="{FF2B5EF4-FFF2-40B4-BE49-F238E27FC236}">
                <a16:creationId xmlns:a16="http://schemas.microsoft.com/office/drawing/2014/main" id="{23181397-F763-4710-BBF1-37F459C542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r="1" b="1"/>
          <a:stretch/>
        </p:blipFill>
        <p:spPr bwMode="auto">
          <a:xfrm>
            <a:off x="7171962" y="2"/>
            <a:ext cx="3657600" cy="2263173"/>
          </a:xfrm>
          <a:custGeom>
            <a:avLst/>
            <a:gdLst/>
            <a:ahLst/>
            <a:cxnLst/>
            <a:rect l="l" t="t" r="r" b="b"/>
            <a:pathLst>
              <a:path w="3657600" h="2263173">
                <a:moveTo>
                  <a:pt x="54075" y="0"/>
                </a:moveTo>
                <a:lnTo>
                  <a:pt x="3603525" y="0"/>
                </a:lnTo>
                <a:lnTo>
                  <a:pt x="3620445" y="65806"/>
                </a:lnTo>
                <a:cubicBezTo>
                  <a:pt x="3644807" y="184856"/>
                  <a:pt x="3657600" y="308121"/>
                  <a:pt x="3657600" y="434373"/>
                </a:cubicBezTo>
                <a:cubicBezTo>
                  <a:pt x="3657600" y="1444391"/>
                  <a:pt x="2838818" y="2263173"/>
                  <a:pt x="1828800" y="2263173"/>
                </a:cubicBezTo>
                <a:cubicBezTo>
                  <a:pt x="818782" y="2263173"/>
                  <a:pt x="0" y="1444391"/>
                  <a:pt x="0" y="434373"/>
                </a:cubicBezTo>
                <a:cubicBezTo>
                  <a:pt x="0" y="308121"/>
                  <a:pt x="12794" y="184856"/>
                  <a:pt x="37155" y="65806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Легендата за Орфей">
            <a:extLst>
              <a:ext uri="{FF2B5EF4-FFF2-40B4-BE49-F238E27FC236}">
                <a16:creationId xmlns:a16="http://schemas.microsoft.com/office/drawing/2014/main" id="{AFEEAC84-04AB-4B79-B63B-60DD72504C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5575"/>
          <a:stretch/>
        </p:blipFill>
        <p:spPr bwMode="auto">
          <a:xfrm>
            <a:off x="8520674" y="2529078"/>
            <a:ext cx="3671324" cy="4328922"/>
          </a:xfrm>
          <a:custGeom>
            <a:avLst/>
            <a:gdLst/>
            <a:ahLst/>
            <a:cxnLst/>
            <a:rect l="l" t="t" r="r" b="b"/>
            <a:pathLst>
              <a:path w="3671324" h="4328922">
                <a:moveTo>
                  <a:pt x="2674686" y="0"/>
                </a:moveTo>
                <a:cubicBezTo>
                  <a:pt x="2951659" y="0"/>
                  <a:pt x="3218799" y="42100"/>
                  <a:pt x="3470056" y="120249"/>
                </a:cubicBezTo>
                <a:lnTo>
                  <a:pt x="3671324" y="193914"/>
                </a:lnTo>
                <a:lnTo>
                  <a:pt x="3671324" y="4328922"/>
                </a:lnTo>
                <a:lnTo>
                  <a:pt x="575538" y="4328922"/>
                </a:lnTo>
                <a:lnTo>
                  <a:pt x="456795" y="4170129"/>
                </a:lnTo>
                <a:cubicBezTo>
                  <a:pt x="168398" y="3743246"/>
                  <a:pt x="0" y="3228632"/>
                  <a:pt x="0" y="2674686"/>
                </a:cubicBezTo>
                <a:cubicBezTo>
                  <a:pt x="0" y="1197498"/>
                  <a:pt x="1197498" y="0"/>
                  <a:pt x="2674686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7904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7" name="Rectangle 136">
            <a:extLst>
              <a:ext uri="{FF2B5EF4-FFF2-40B4-BE49-F238E27FC236}">
                <a16:creationId xmlns:a16="http://schemas.microsoft.com/office/drawing/2014/main" id="{A061BA2E-A388-41C5-B73A-B0FEB6B102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Орфей пристига в Тракия от Индия">
            <a:extLst>
              <a:ext uri="{FF2B5EF4-FFF2-40B4-BE49-F238E27FC236}">
                <a16:creationId xmlns:a16="http://schemas.microsoft.com/office/drawing/2014/main" id="{B9DB9C1A-35BF-4CCB-8F25-64CB6D5BE5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0" r="7000" b="1"/>
          <a:stretch/>
        </p:blipFill>
        <p:spPr bwMode="auto">
          <a:xfrm>
            <a:off x="-1" y="10"/>
            <a:ext cx="6096001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Мъдростите в добре познатата легенда за Орфей и Евридика">
            <a:extLst>
              <a:ext uri="{FF2B5EF4-FFF2-40B4-BE49-F238E27FC236}">
                <a16:creationId xmlns:a16="http://schemas.microsoft.com/office/drawing/2014/main" id="{787177C2-F75F-4A20-94CA-E597E3726B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78" r="-1" b="-1"/>
          <a:stretch/>
        </p:blipFill>
        <p:spPr bwMode="auto">
          <a:xfrm>
            <a:off x="6094476" y="10"/>
            <a:ext cx="609447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9" name="Rectangle 138">
            <a:extLst>
              <a:ext uri="{FF2B5EF4-FFF2-40B4-BE49-F238E27FC236}">
                <a16:creationId xmlns:a16="http://schemas.microsoft.com/office/drawing/2014/main" id="{76E192A2-3ED3-4081-8A86-A22B511417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4152902" y="-1181101"/>
            <a:ext cx="3886200" cy="12192001"/>
          </a:xfrm>
          <a:prstGeom prst="rect">
            <a:avLst/>
          </a:prstGeom>
          <a:gradFill>
            <a:gsLst>
              <a:gs pos="41000">
                <a:schemeClr val="tx1">
                  <a:alpha val="46000"/>
                </a:schemeClr>
              </a:gs>
              <a:gs pos="21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9B6359-A8F0-456A-A14E-B4A6CDB58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553" y="3091928"/>
            <a:ext cx="9079991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 b="1" kern="120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2.Орфей</a:t>
            </a:r>
            <a:br>
              <a:rPr lang="en-US" sz="7200" kern="120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7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5575039"/>
            <a:ext cx="9784080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venir Next LT Pro"/>
            </a:endParaRPr>
          </a:p>
        </p:txBody>
      </p:sp>
    </p:spTree>
    <p:extLst>
      <p:ext uri="{BB962C8B-B14F-4D97-AF65-F5344CB8AC3E}">
        <p14:creationId xmlns:p14="http://schemas.microsoft.com/office/powerpoint/2010/main" val="2449059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07E50-6AC3-4201-B7DE-8E20FC1DA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5026" y="534248"/>
            <a:ext cx="4888306" cy="1325563"/>
          </a:xfrm>
        </p:spPr>
        <p:txBody>
          <a:bodyPr>
            <a:normAutofit/>
          </a:bodyPr>
          <a:lstStyle/>
          <a:p>
            <a:r>
              <a:rPr lang="bg-BG" b="1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3.Светилищата</a:t>
            </a:r>
            <a:br>
              <a:rPr lang="en-US"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B5809B1F-0726-44C0-B0A1-7FCE2A129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2560321" y="4232366"/>
            <a:ext cx="5610120" cy="2625634"/>
          </a:xfrm>
          <a:custGeom>
            <a:avLst/>
            <a:gdLst>
              <a:gd name="connsiteX0" fmla="*/ 0 w 6488456"/>
              <a:gd name="connsiteY0" fmla="*/ 0 h 3036711"/>
              <a:gd name="connsiteX1" fmla="*/ 6488456 w 6488456"/>
              <a:gd name="connsiteY1" fmla="*/ 0 h 3036711"/>
              <a:gd name="connsiteX2" fmla="*/ 6482686 w 6488456"/>
              <a:gd name="connsiteY2" fmla="*/ 114279 h 3036711"/>
              <a:gd name="connsiteX3" fmla="*/ 3244228 w 6488456"/>
              <a:gd name="connsiteY3" fmla="*/ 3036711 h 3036711"/>
              <a:gd name="connsiteX4" fmla="*/ 5771 w 6488456"/>
              <a:gd name="connsiteY4" fmla="*/ 114279 h 303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8456" h="3036711">
                <a:moveTo>
                  <a:pt x="0" y="0"/>
                </a:moveTo>
                <a:lnTo>
                  <a:pt x="6488456" y="0"/>
                </a:lnTo>
                <a:lnTo>
                  <a:pt x="6482686" y="114279"/>
                </a:lnTo>
                <a:cubicBezTo>
                  <a:pt x="6315984" y="1755766"/>
                  <a:pt x="4929697" y="3036711"/>
                  <a:pt x="3244228" y="3036711"/>
                </a:cubicBezTo>
                <a:cubicBezTo>
                  <a:pt x="1558760" y="3036711"/>
                  <a:pt x="172473" y="1755766"/>
                  <a:pt x="5771" y="114279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26EE9A0B-C601-4E3F-8541-29CA20DE11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" y="0"/>
            <a:ext cx="5904411" cy="4406393"/>
          </a:xfrm>
          <a:custGeom>
            <a:avLst/>
            <a:gdLst>
              <a:gd name="connsiteX0" fmla="*/ 2562355 w 6855833"/>
              <a:gd name="connsiteY0" fmla="*/ 0 h 5116428"/>
              <a:gd name="connsiteX1" fmla="*/ 6855833 w 6855833"/>
              <a:gd name="connsiteY1" fmla="*/ 4293479 h 5116428"/>
              <a:gd name="connsiteX2" fmla="*/ 6833667 w 6855833"/>
              <a:gd name="connsiteY2" fmla="*/ 4732462 h 5116428"/>
              <a:gd name="connsiteX3" fmla="*/ 6775067 w 6855833"/>
              <a:gd name="connsiteY3" fmla="*/ 5116428 h 5116428"/>
              <a:gd name="connsiteX4" fmla="*/ 0 w 6855833"/>
              <a:gd name="connsiteY4" fmla="*/ 5116428 h 5116428"/>
              <a:gd name="connsiteX5" fmla="*/ 0 w 6855833"/>
              <a:gd name="connsiteY5" fmla="*/ 854273 h 5116428"/>
              <a:gd name="connsiteX6" fmla="*/ 161831 w 6855833"/>
              <a:gd name="connsiteY6" fmla="*/ 733259 h 5116428"/>
              <a:gd name="connsiteX7" fmla="*/ 2562355 w 6855833"/>
              <a:gd name="connsiteY7" fmla="*/ 0 h 5116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5833" h="5116428">
                <a:moveTo>
                  <a:pt x="2562355" y="0"/>
                </a:moveTo>
                <a:cubicBezTo>
                  <a:pt x="4933578" y="0"/>
                  <a:pt x="6855833" y="1922255"/>
                  <a:pt x="6855833" y="4293479"/>
                </a:cubicBezTo>
                <a:cubicBezTo>
                  <a:pt x="6855833" y="4441680"/>
                  <a:pt x="6848324" y="4588128"/>
                  <a:pt x="6833667" y="4732462"/>
                </a:cubicBezTo>
                <a:lnTo>
                  <a:pt x="6775067" y="5116428"/>
                </a:lnTo>
                <a:lnTo>
                  <a:pt x="0" y="5116428"/>
                </a:lnTo>
                <a:lnTo>
                  <a:pt x="0" y="854273"/>
                </a:lnTo>
                <a:lnTo>
                  <a:pt x="161831" y="733259"/>
                </a:lnTo>
                <a:cubicBezTo>
                  <a:pt x="847074" y="270317"/>
                  <a:pt x="1673147" y="0"/>
                  <a:pt x="2562355" y="0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148" name="Picture 4" descr="ДИОНИС - 41 статии | Sanovnik.bg">
            <a:extLst>
              <a:ext uri="{FF2B5EF4-FFF2-40B4-BE49-F238E27FC236}">
                <a16:creationId xmlns:a16="http://schemas.microsoft.com/office/drawing/2014/main" id="{8D987931-1237-4838-8FA1-D9EA4D12AC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47" r="2" b="2"/>
          <a:stretch/>
        </p:blipFill>
        <p:spPr bwMode="auto">
          <a:xfrm>
            <a:off x="1" y="10"/>
            <a:ext cx="5681097" cy="4151910"/>
          </a:xfrm>
          <a:custGeom>
            <a:avLst/>
            <a:gdLst/>
            <a:ahLst/>
            <a:cxnLst/>
            <a:rect l="l" t="t" r="r" b="b"/>
            <a:pathLst>
              <a:path w="5681097" h="4151920">
                <a:moveTo>
                  <a:pt x="0" y="0"/>
                </a:moveTo>
                <a:lnTo>
                  <a:pt x="5611423" y="0"/>
                </a:lnTo>
                <a:lnTo>
                  <a:pt x="5663241" y="339527"/>
                </a:lnTo>
                <a:cubicBezTo>
                  <a:pt x="5675049" y="455800"/>
                  <a:pt x="5681097" y="573775"/>
                  <a:pt x="5681097" y="693164"/>
                </a:cubicBezTo>
                <a:cubicBezTo>
                  <a:pt x="5681097" y="2603383"/>
                  <a:pt x="4132560" y="4151920"/>
                  <a:pt x="2222343" y="4151920"/>
                </a:cubicBezTo>
                <a:cubicBezTo>
                  <a:pt x="1386622" y="4151920"/>
                  <a:pt x="620129" y="3855520"/>
                  <a:pt x="22252" y="3362108"/>
                </a:cubicBezTo>
                <a:lnTo>
                  <a:pt x="0" y="334188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E07A2-ED38-4F90-A0C1-F0BB07BCC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9142" y="2009941"/>
            <a:ext cx="4884189" cy="2438869"/>
          </a:xfrm>
        </p:spPr>
        <p:txBody>
          <a:bodyPr anchor="t"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bg-BG" sz="180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А)</a:t>
            </a:r>
            <a:r>
              <a:rPr lang="en-US" sz="180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VIII-VII </a:t>
            </a:r>
            <a:r>
              <a:rPr lang="bg-BG" sz="180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в. пр. Хр.</a:t>
            </a:r>
            <a:endParaRPr lang="en-US" sz="180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bg-BG" sz="1800"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-близо до гр. Хасково, светилището на бог Дионис</a:t>
            </a:r>
            <a:endParaRPr lang="en-US" sz="1800">
              <a:effectLst/>
              <a:latin typeface="Calibri" panose="020F0502020204030204" pitchFamily="34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endParaRPr lang="en-US" sz="180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1D8AB24A-CE08-4B0A-88F9-F19329F56E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17" r="-2" b="22394"/>
          <a:stretch/>
        </p:blipFill>
        <p:spPr bwMode="auto">
          <a:xfrm>
            <a:off x="2785874" y="4448810"/>
            <a:ext cx="5148922" cy="2409190"/>
          </a:xfrm>
          <a:custGeom>
            <a:avLst/>
            <a:gdLst/>
            <a:ahLst/>
            <a:cxnLst/>
            <a:rect l="l" t="t" r="r" b="b"/>
            <a:pathLst>
              <a:path w="5148922" h="2409190">
                <a:moveTo>
                  <a:pt x="2574461" y="0"/>
                </a:moveTo>
                <a:cubicBezTo>
                  <a:pt x="3911983" y="0"/>
                  <a:pt x="5012087" y="1016507"/>
                  <a:pt x="5144375" y="2319127"/>
                </a:cubicBezTo>
                <a:lnTo>
                  <a:pt x="5148922" y="2409190"/>
                </a:lnTo>
                <a:lnTo>
                  <a:pt x="0" y="2409190"/>
                </a:lnTo>
                <a:lnTo>
                  <a:pt x="4548" y="2319127"/>
                </a:lnTo>
                <a:cubicBezTo>
                  <a:pt x="136837" y="1016507"/>
                  <a:pt x="1236939" y="0"/>
                  <a:pt x="2574461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3889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81431-92C0-44DB-B832-23F89F0DD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385066"/>
            <a:ext cx="10923638" cy="131764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1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31.Тракийските гробници и съкровища</a:t>
            </a:r>
            <a:br>
              <a:rPr lang="en-US" sz="4100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41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170" name="Picture 2" descr="🎓 Древните тракийски гробници на България - Uchiteli.bg">
            <a:extLst>
              <a:ext uri="{FF2B5EF4-FFF2-40B4-BE49-F238E27FC236}">
                <a16:creationId xmlns:a16="http://schemas.microsoft.com/office/drawing/2014/main" id="{EB1BF411-E8F7-481B-883A-33C9C690F1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10" r="13975" b="-1"/>
          <a:stretch/>
        </p:blipFill>
        <p:spPr bwMode="auto">
          <a:xfrm>
            <a:off x="20" y="10"/>
            <a:ext cx="4059916" cy="424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Тракийски гробници и светилища – Уикипедия">
            <a:extLst>
              <a:ext uri="{FF2B5EF4-FFF2-40B4-BE49-F238E27FC236}">
                <a16:creationId xmlns:a16="http://schemas.microsoft.com/office/drawing/2014/main" id="{6ABDC7CC-69FD-4736-BE34-BAEE9BD8F8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0" r="14518" b="-1"/>
          <a:stretch/>
        </p:blipFill>
        <p:spPr bwMode="auto">
          <a:xfrm>
            <a:off x="4090482" y="-1"/>
            <a:ext cx="4062918" cy="424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Тракийски гробници, светилища и съкровища - YouTube">
            <a:extLst>
              <a:ext uri="{FF2B5EF4-FFF2-40B4-BE49-F238E27FC236}">
                <a16:creationId xmlns:a16="http://schemas.microsoft.com/office/drawing/2014/main" id="{B65A87F6-0816-46B5-A932-BA73741A7A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11" r="19314" b="-1"/>
          <a:stretch/>
        </p:blipFill>
        <p:spPr bwMode="auto">
          <a:xfrm>
            <a:off x="8132064" y="10"/>
            <a:ext cx="4059936" cy="424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800968E-0A99-46C4-A9B2-6A63AC66F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2" y="4242136"/>
            <a:ext cx="12192002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627B73E-D784-4780-AA33-DCDFE7DA16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2919" y="-680"/>
            <a:ext cx="0" cy="4242816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BAD6A72-88E8-42F7-88B9-CAF744536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5838" y="-680"/>
            <a:ext cx="0" cy="4242816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859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 fill">
            <a:extLst>
              <a:ext uri="{FF2B5EF4-FFF2-40B4-BE49-F238E27FC236}">
                <a16:creationId xmlns:a16="http://schemas.microsoft.com/office/drawing/2014/main" id="{1D63C574-BFD2-41A1-A567-B0C3CC7FD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Color 2">
            <a:extLst>
              <a:ext uri="{FF2B5EF4-FFF2-40B4-BE49-F238E27FC236}">
                <a16:creationId xmlns:a16="http://schemas.microsoft.com/office/drawing/2014/main" id="{E2A46BAB-8C31-42B2-90E8-B26DD3E8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49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3F7A3C7-0737-4E57-B30E-8EEFE638B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4707053" cy="6858000"/>
            <a:chOff x="651279" y="598259"/>
            <a:chExt cx="10889442" cy="5680742"/>
          </a:xfrm>
        </p:grpSpPr>
        <p:sp>
          <p:nvSpPr>
            <p:cNvPr id="14" name="Color">
              <a:extLst>
                <a:ext uri="{FF2B5EF4-FFF2-40B4-BE49-F238E27FC236}">
                  <a16:creationId xmlns:a16="http://schemas.microsoft.com/office/drawing/2014/main" id="{3BE6D516-DFC6-4698-B3F1-5F591C1130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Color">
              <a:extLst>
                <a:ext uri="{FF2B5EF4-FFF2-40B4-BE49-F238E27FC236}">
                  <a16:creationId xmlns:a16="http://schemas.microsoft.com/office/drawing/2014/main" id="{C2580FB0-D146-458C-AF1B-8E8BBF6BBA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3F5E015-E085-4624-B431-B4241444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524" y="0"/>
            <a:ext cx="12188952" cy="6858000"/>
            <a:chOff x="0" y="0"/>
            <a:chExt cx="12188952" cy="6858000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DDB60AE-8B9C-4BA0-93DC-F8C9EBF6D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F247760-BE07-41A2-969E-570081E655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7A70BD2-76FC-4BDD-9E64-3B93D5EF3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ADD9643-5489-42CB-9762-FBAC2AAE9F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9A2C16E-2745-4E3D-BECC-D66755221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52E5A063-571D-4461-9869-B3E93F6E69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66019AD-E33B-4DBF-BAD3-AE361160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FEF8F7B-807E-41B9-9057-693B1AB62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385" y="841248"/>
            <a:ext cx="3515244" cy="5340097"/>
          </a:xfrm>
        </p:spPr>
        <p:txBody>
          <a:bodyPr anchor="ctr">
            <a:normAutofit/>
          </a:bodyPr>
          <a:lstStyle/>
          <a:p>
            <a:r>
              <a:rPr lang="bg-BG" sz="4100" b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1.Гробниците</a:t>
            </a:r>
            <a:br>
              <a:rPr lang="en-US" sz="4100">
                <a:solidFill>
                  <a:schemeClr val="bg1"/>
                </a:solidFill>
                <a:effectLst/>
                <a:latin typeface="Calibri" panose="020F0502020204030204" pitchFamily="34" charset="0"/>
                <a:ea typeface="SimSun" panose="02010600030101010101" pitchFamily="2" charset="-122"/>
                <a:cs typeface="Times New Roman" panose="02020603050405020304" pitchFamily="18" charset="0"/>
              </a:rPr>
            </a:br>
            <a:endParaRPr lang="en-US" sz="4100">
              <a:solidFill>
                <a:schemeClr val="bg1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AB787BD-3B28-4B5E-A801-81A0F14B64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9014470"/>
              </p:ext>
            </p:extLst>
          </p:nvPr>
        </p:nvGraphicFramePr>
        <p:xfrm>
          <a:off x="4985886" y="231006"/>
          <a:ext cx="6367913" cy="6405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7553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10 тракийски гробници в Долината на тракийскитe царе">
            <a:extLst>
              <a:ext uri="{FF2B5EF4-FFF2-40B4-BE49-F238E27FC236}">
                <a16:creationId xmlns:a16="http://schemas.microsoft.com/office/drawing/2014/main" id="{7065ADFA-EF11-43C4-8F1E-F05E9C30D1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09" r="1" b="12476"/>
          <a:stretch/>
        </p:blipFill>
        <p:spPr bwMode="auto">
          <a:xfrm>
            <a:off x="643467" y="643467"/>
            <a:ext cx="10905066" cy="557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6502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175</Words>
  <Application>Microsoft Office PowerPoint</Application>
  <PresentationFormat>Widescreen</PresentationFormat>
  <Paragraphs>28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Avenir Next LT Pro</vt:lpstr>
      <vt:lpstr>Calibri</vt:lpstr>
      <vt:lpstr>Calibri Light</vt:lpstr>
      <vt:lpstr>Times New Roman</vt:lpstr>
      <vt:lpstr>Office Theme</vt:lpstr>
      <vt:lpstr>30.Религиозните вярвания на траките </vt:lpstr>
      <vt:lpstr>1.Тракийските богове </vt:lpstr>
      <vt:lpstr>PowerPoint Presentation</vt:lpstr>
      <vt:lpstr>Дионис, Орфей, тракийски конник </vt:lpstr>
      <vt:lpstr>2.Орфей </vt:lpstr>
      <vt:lpstr>3.Светилищата </vt:lpstr>
      <vt:lpstr>31.Тракийските гробници и съкровища </vt:lpstr>
      <vt:lpstr>1.Гробниците </vt:lpstr>
      <vt:lpstr>PowerPoint Presentation</vt:lpstr>
      <vt:lpstr>гробницата на одриския цар Севт III край гр. Шипка</vt:lpstr>
      <vt:lpstr>Свещарската гробница</vt:lpstr>
      <vt:lpstr>2.Тракийските съкровища </vt:lpstr>
      <vt:lpstr>Вълчитрънско златно съкровище</vt:lpstr>
      <vt:lpstr>Рогозенско сребърно съкровище</vt:lpstr>
      <vt:lpstr>Панагюрско златно съкровище</vt:lpstr>
      <vt:lpstr>Благодаря за вниманието!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30.Религиозните вярвания на траките</dc:title>
  <dc:creator>Десислава Мишева</dc:creator>
  <cp:lastModifiedBy>Десислава Мишева</cp:lastModifiedBy>
  <cp:revision>4</cp:revision>
  <dcterms:created xsi:type="dcterms:W3CDTF">2021-03-06T19:26:51Z</dcterms:created>
  <dcterms:modified xsi:type="dcterms:W3CDTF">2021-03-06T19:54:08Z</dcterms:modified>
</cp:coreProperties>
</file>