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6" r:id="rId8"/>
    <p:sldId id="267" r:id="rId9"/>
    <p:sldId id="265" r:id="rId10"/>
    <p:sldId id="269" r:id="rId11"/>
    <p:sldId id="268" r:id="rId12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3416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318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0192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156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9851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0655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3197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82759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355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7264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757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4262-AD1E-420D-9BA2-8E322900F0DA}" type="datetimeFigureOut">
              <a:rPr lang="bg-BG" smtClean="0"/>
              <a:t>14.2.2022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0CF5C-FA25-4FB4-AAE9-B77DAAF6A38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4382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lDwPOMy6Gc" TargetMode="External"/><Relationship Id="rId5" Type="http://schemas.openxmlformats.org/officeDocument/2006/relationships/image" Target="../media/image26.jpg"/><Relationship Id="rId4" Type="http://schemas.openxmlformats.org/officeDocument/2006/relationships/hyperlink" Target="https://youtu.be/nlDwPOMy6Gc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HHTAhN0sUc" TargetMode="External"/><Relationship Id="rId4" Type="http://schemas.openxmlformats.org/officeDocument/2006/relationships/hyperlink" Target="https://youtu.be/IHHTAhN0sU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0" t="4000" r="4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895" y="1954583"/>
            <a:ext cx="2381034" cy="37555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2254" y="1128576"/>
            <a:ext cx="7430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Христо Смирненски</a:t>
            </a:r>
          </a:p>
          <a:p>
            <a:pPr algn="ctr"/>
            <a:r>
              <a:rPr lang="bg-BG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(1898 – 1923)</a:t>
            </a:r>
            <a:endParaRPr lang="bg-BG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0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lDwPOMy6G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2466703"/>
            <a:ext cx="4594256" cy="2584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7265" y="1515292"/>
            <a:ext cx="337892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„Зимни вечери“ – текст 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youtu.be/nlDwPOMy6Gc</a:t>
            </a:r>
            <a:r>
              <a:rPr lang="bg-BG" dirty="0" smtClean="0"/>
              <a:t> </a:t>
            </a:r>
            <a:endParaRPr lang="bg-B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543" y="627832"/>
            <a:ext cx="3712029" cy="51659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62948" y="5860868"/>
            <a:ext cx="2542903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удожник – Александър Жендов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269" y="109206"/>
            <a:ext cx="3437709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b="1" dirty="0" smtClean="0">
                <a:latin typeface="Arial" panose="020B0604020202020204" pitchFamily="34" charset="0"/>
                <a:cs typeface="Arial" panose="020B0604020202020204" pitchFamily="34" charset="0"/>
              </a:rPr>
              <a:t>„Зимни вечери“, </a:t>
            </a:r>
          </a:p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Лирически цикъл, 1923г.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21" y="43806"/>
            <a:ext cx="2689860" cy="3571536"/>
          </a:xfrm>
        </p:spPr>
      </p:pic>
      <p:sp>
        <p:nvSpPr>
          <p:cNvPr id="8" name="TextBox 7"/>
          <p:cNvSpPr txBox="1"/>
          <p:nvPr/>
        </p:nvSpPr>
        <p:spPr>
          <a:xfrm>
            <a:off x="106680" y="693981"/>
            <a:ext cx="7739743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Човешкото страдание и съпричастие; Жертвите на града; Смазващите зимни вечери в града 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злото.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851" y="1369954"/>
            <a:ext cx="1219195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Заглавие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500046" y="1384710"/>
            <a:ext cx="531222" cy="2612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2462352" y="1428526"/>
            <a:ext cx="693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Внушава за студенината, безнадежността, смъртта и повтаряемостта на злото.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852" y="2120340"/>
            <a:ext cx="1249684" cy="31350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Композиция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1530536" y="2129392"/>
            <a:ext cx="635726" cy="313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TextBox 13"/>
          <p:cNvSpPr txBox="1"/>
          <p:nvPr/>
        </p:nvSpPr>
        <p:spPr>
          <a:xfrm>
            <a:off x="2462352" y="1829574"/>
            <a:ext cx="6633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7 фрагмента авторът „рисува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града.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Седем фрагмента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открояващи различни аспекти от мъченическото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битие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несретниците от градските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покрайнини;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Лирическият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говорител е представен като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свидетел и наблюдател;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оанта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-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последната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строфа на четвърта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Композиционната рамка откроява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идеята за безкрайността 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страданието.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0851" y="3296385"/>
            <a:ext cx="1617617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Образи и мотиви 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898468" y="3307887"/>
            <a:ext cx="513808" cy="2381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TextBox 16"/>
          <p:cNvSpPr txBox="1"/>
          <p:nvPr/>
        </p:nvSpPr>
        <p:spPr>
          <a:xfrm>
            <a:off x="2463437" y="3097961"/>
            <a:ext cx="638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Враждебният град - демонично чудовище, гробница на човешките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надежди;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едните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безпомощните и онеправданите - жертва на социалната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несправедливост;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ъглата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като загуба на нравствени опори и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безпътица; 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ецата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като невинни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жертви.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0851" y="4249507"/>
            <a:ext cx="984069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Символи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1264920" y="4249288"/>
            <a:ext cx="633548" cy="284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TextBox 20"/>
          <p:cNvSpPr txBox="1"/>
          <p:nvPr/>
        </p:nvSpPr>
        <p:spPr>
          <a:xfrm>
            <a:off x="2412276" y="4172854"/>
            <a:ext cx="7636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имата, мъглата, мракът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Символика на цветовете: бяло, черно, сиво и жълто. Цветовата символика допринася за експресивното изображение на призрачния град.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207" y="5344030"/>
            <a:ext cx="2131425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Проблеми и конфликти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2371998" y="5371397"/>
            <a:ext cx="539930" cy="253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TextBox 23"/>
          <p:cNvSpPr txBox="1"/>
          <p:nvPr/>
        </p:nvSpPr>
        <p:spPr>
          <a:xfrm>
            <a:off x="2911928" y="5123299"/>
            <a:ext cx="6259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Драмата 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„малкия човек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града; </a:t>
            </a: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роблемът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 участта на пренебрегнатите от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обществото;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Проблемите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 разрушения дом, безприютността на децата, скиталчеството в лабиринта на студения град, безсмисленото и мъчително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съществуване.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52510" y="3807554"/>
            <a:ext cx="2243547" cy="26314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+mj-lt"/>
              </a:rPr>
              <a:t>„А </a:t>
            </a:r>
            <a:r>
              <a:rPr lang="ru-RU" sz="1100" dirty="0">
                <a:latin typeface="+mj-lt"/>
              </a:rPr>
              <a:t>спрели за миг до фенеря,</a:t>
            </a:r>
          </a:p>
          <a:p>
            <a:r>
              <a:rPr lang="ru-RU" sz="1100" dirty="0">
                <a:latin typeface="+mj-lt"/>
              </a:rPr>
              <a:t>чувалчета снели от гръб,</a:t>
            </a:r>
          </a:p>
          <a:p>
            <a:r>
              <a:rPr lang="ru-RU" sz="1100" dirty="0">
                <a:latin typeface="+mj-lt"/>
              </a:rPr>
              <a:t>стоят две деца и треперят</a:t>
            </a:r>
          </a:p>
          <a:p>
            <a:r>
              <a:rPr lang="ru-RU" sz="1100" dirty="0">
                <a:latin typeface="+mj-lt"/>
              </a:rPr>
              <a:t>и дреме в очите им скръб.</a:t>
            </a:r>
          </a:p>
          <a:p>
            <a:r>
              <a:rPr lang="ru-RU" sz="1100" dirty="0">
                <a:latin typeface="+mj-lt"/>
              </a:rPr>
              <a:t> </a:t>
            </a:r>
          </a:p>
          <a:p>
            <a:r>
              <a:rPr lang="ru-RU" sz="1100" dirty="0">
                <a:latin typeface="+mj-lt"/>
              </a:rPr>
              <a:t>И сякаш потрошена слюда,</a:t>
            </a:r>
          </a:p>
          <a:p>
            <a:r>
              <a:rPr lang="ru-RU" sz="1100" dirty="0">
                <a:latin typeface="+mj-lt"/>
              </a:rPr>
              <a:t>снежинки край тях се въртят;</a:t>
            </a:r>
          </a:p>
          <a:p>
            <a:r>
              <a:rPr lang="ru-RU" sz="1100" dirty="0">
                <a:latin typeface="+mj-lt"/>
              </a:rPr>
              <a:t>и в някаква смътна почуда</a:t>
            </a:r>
          </a:p>
          <a:p>
            <a:r>
              <a:rPr lang="ru-RU" sz="1100" dirty="0">
                <a:latin typeface="+mj-lt"/>
              </a:rPr>
              <a:t>децата с очи ги ловят.</a:t>
            </a:r>
          </a:p>
          <a:p>
            <a:r>
              <a:rPr lang="ru-RU" sz="1100" dirty="0">
                <a:latin typeface="+mj-lt"/>
              </a:rPr>
              <a:t> </a:t>
            </a:r>
          </a:p>
          <a:p>
            <a:r>
              <a:rPr lang="ru-RU" sz="1100" dirty="0">
                <a:latin typeface="+mj-lt"/>
              </a:rPr>
              <a:t>А бликат снежинки сребристи,</a:t>
            </a:r>
          </a:p>
          <a:p>
            <a:r>
              <a:rPr lang="ru-RU" sz="1100" dirty="0">
                <a:latin typeface="+mj-lt"/>
              </a:rPr>
              <a:t>прелитат, блестят кат кристал,</a:t>
            </a:r>
          </a:p>
          <a:p>
            <a:r>
              <a:rPr lang="ru-RU" sz="1100" dirty="0">
                <a:latin typeface="+mj-lt"/>
              </a:rPr>
              <a:t>проронват се бели и чисти</a:t>
            </a:r>
          </a:p>
          <a:p>
            <a:r>
              <a:rPr lang="ru-RU" sz="1100" dirty="0">
                <a:latin typeface="+mj-lt"/>
              </a:rPr>
              <a:t>и в локвите стават на кал</a:t>
            </a:r>
            <a:r>
              <a:rPr lang="ru-RU" sz="1100" dirty="0" smtClean="0">
                <a:latin typeface="+mj-lt"/>
              </a:rPr>
              <a:t>.</a:t>
            </a:r>
            <a:r>
              <a:rPr lang="en-US" sz="1100" dirty="0" smtClean="0">
                <a:latin typeface="+mj-lt"/>
              </a:rPr>
              <a:t>”</a:t>
            </a:r>
            <a:endParaRPr lang="ru-RU" sz="1100" dirty="0" smtClean="0">
              <a:latin typeface="+mj-lt"/>
            </a:endParaRPr>
          </a:p>
          <a:p>
            <a:pPr algn="r"/>
            <a:r>
              <a:rPr lang="en-US" sz="1100" b="1" dirty="0" smtClean="0">
                <a:latin typeface="+mj-lt"/>
              </a:rPr>
              <a:t>(</a:t>
            </a:r>
            <a:r>
              <a:rPr lang="ru-RU" sz="1100" b="1" dirty="0" smtClean="0">
                <a:latin typeface="+mj-lt"/>
              </a:rPr>
              <a:t>„Зимни вечери</a:t>
            </a:r>
            <a:r>
              <a:rPr lang="en-US" sz="1100" b="1" dirty="0" smtClean="0">
                <a:latin typeface="+mj-lt"/>
              </a:rPr>
              <a:t>”)</a:t>
            </a:r>
            <a:endParaRPr lang="ru-RU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9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26" y="565627"/>
            <a:ext cx="9791645" cy="60964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bg-BG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bg-BG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Христо Димитров Измирлиев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 български поет и журналист.  Роден е на 29.09.1898г. в Кукуш, Македония.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По време на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Междусъюзническата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война (1913г.) Кукуш е опожарен от гръцките войски. Семейството на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Смирненски се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установява в София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Смирненски се записва в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Техническото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училище, но помага в издръжката на семейството си, като продава вестници. Работи като писар, касиер, печатар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През 1915г. започва да сътрудничи на хумористичния вестник „К'во да е" и се подписва с псевдонима Ведбал.</a:t>
            </a:r>
            <a:endParaRPr lang="ru-RU" sz="1600" dirty="0" smtClean="0">
              <a:solidFill>
                <a:srgbClr val="000000"/>
              </a:solidFill>
              <a:latin typeface="Helvetica Neue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През 1917г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.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постъпва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като юнкер във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Военното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училище, но след потушаването на Войнишкото въстание от 1918г. го напуска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През 1918г. е издадена първата му книга - „Разнокалибрени въздишки в стихове и проза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".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От 1919г. сътрудничи на хумористичното списание „Червен смях", където е публикувана първата му 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зряла </a:t>
            </a:r>
            <a:r>
              <a:rPr lang="ru-RU" sz="1600" dirty="0">
                <a:solidFill>
                  <a:srgbClr val="000000"/>
                </a:solidFill>
                <a:latin typeface="Helvetica Neue"/>
              </a:rPr>
              <a:t>лирическа творба „Първи май</a:t>
            </a:r>
            <a:r>
              <a:rPr lang="ru-RU" sz="1600" dirty="0" smtClean="0">
                <a:solidFill>
                  <a:srgbClr val="000000"/>
                </a:solidFill>
                <a:latin typeface="Helvetica Neue"/>
              </a:rPr>
              <a:t>".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В края на февруари 1922г. е отпечатана стихосбирката му „Да бъде ден!".</a:t>
            </a:r>
            <a:endParaRPr lang="bg-BG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Антон Страшимиров го нарича </a:t>
            </a:r>
            <a:r>
              <a:rPr lang="bg-BG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„Слънчевото дете на българската поезия“.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Наречен е така, защото самото му излъчване било такова.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София попада в добра среда, която оказва влияние на интелектуалното му развитие. Интелектуално добра среда, но израства в бедност.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600" dirty="0">
                <a:solidFill>
                  <a:srgbClr val="000000"/>
                </a:solidFill>
                <a:latin typeface="Helvetica Neue"/>
              </a:rPr>
              <a:t>Умира на 18 юни 1923г. от туберкулоза.</a:t>
            </a:r>
            <a:endParaRPr lang="bg-BG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6127" y="165517"/>
            <a:ext cx="256281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bg-BG" sz="20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Живот и творчество</a:t>
            </a:r>
            <a:endParaRPr lang="en-US" sz="20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688" y="334794"/>
            <a:ext cx="2044609" cy="107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65463" y="315926"/>
            <a:ext cx="808155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Сестрата на поета - </a:t>
            </a:r>
            <a:r>
              <a:rPr lang="bg-BG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Надежда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– си спомня за този период от живота на Христо Смирненски и споменава, че той пише с невероятна лекота.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771" y="254482"/>
            <a:ext cx="1968137" cy="1034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256" y="1049154"/>
            <a:ext cx="9562011" cy="861774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50" dirty="0">
                <a:latin typeface="Arial" panose="020B0604020202020204" pitchFamily="34" charset="0"/>
                <a:cs typeface="Arial" panose="020B0604020202020204" pitchFamily="34" charset="0"/>
              </a:rPr>
              <a:t> „Живеехме в </a:t>
            </a:r>
            <a:r>
              <a:rPr lang="bg-BG" sz="1250" dirty="0" smtClean="0">
                <a:latin typeface="Arial" panose="020B0604020202020204" pitchFamily="34" charset="0"/>
                <a:cs typeface="Arial" panose="020B0604020202020204" pitchFamily="34" charset="0"/>
              </a:rPr>
              <a:t>„Ючбунар“, </a:t>
            </a:r>
            <a:r>
              <a:rPr lang="bg-BG" sz="1250" dirty="0">
                <a:latin typeface="Arial" panose="020B0604020202020204" pitchFamily="34" charset="0"/>
                <a:cs typeface="Arial" panose="020B0604020202020204" pitchFamily="34" charset="0"/>
              </a:rPr>
              <a:t>където мизерията беше голяма. Христо често обикаляше този квартал и наблюдаваше отблизо </a:t>
            </a:r>
            <a:r>
              <a:rPr lang="bg-BG" sz="1250" dirty="0" err="1">
                <a:latin typeface="Arial" panose="020B0604020202020204" pitchFamily="34" charset="0"/>
                <a:cs typeface="Arial" panose="020B0604020202020204" pitchFamily="34" charset="0"/>
              </a:rPr>
              <a:t>животна</a:t>
            </a:r>
            <a:r>
              <a:rPr lang="bg-BG" sz="1250" dirty="0">
                <a:latin typeface="Arial" panose="020B0604020202020204" pitchFamily="34" charset="0"/>
                <a:cs typeface="Arial" panose="020B0604020202020204" pitchFamily="34" charset="0"/>
              </a:rPr>
              <a:t> на бедните. Когато се връщаше у дома, силно развълнуван ни разказваше това, което е видял. Ето, в бедна, схлупена къщурка с мръсни, продрани пердета той бе видял как завърналият се без хляб баща ругае своята жена, замахва ръка да я бие, а децата, скрили се в ъгъла на стаята, пищят и се молят“.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43" y="2243342"/>
            <a:ext cx="4628242" cy="3471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11423" y="6070528"/>
            <a:ext cx="2883081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Семейството на Христо Смирненски 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341" y="2243342"/>
            <a:ext cx="6174695" cy="3471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350033" y="5939213"/>
            <a:ext cx="3169921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Къщата в квартал „Ючбунар“, София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06" y="2458814"/>
            <a:ext cx="3274422" cy="4074835"/>
          </a:xfrm>
        </p:spPr>
      </p:pic>
      <p:sp>
        <p:nvSpPr>
          <p:cNvPr id="5" name="TextBox 4"/>
          <p:cNvSpPr txBox="1"/>
          <p:nvPr/>
        </p:nvSpPr>
        <p:spPr>
          <a:xfrm>
            <a:off x="191588" y="2671717"/>
            <a:ext cx="8447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Умира, ненавършил 25 години, на 18 юли, 1923г. от </a:t>
            </a:r>
            <a:r>
              <a:rPr lang="bg-BG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туберколоза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нелечима болест по онова време. В последните си мигове Христо Смирненски се обръща към сестра си, за да му даде лист и химикал, за да напише нещо, но издъхва малко преди това.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588" y="733919"/>
            <a:ext cx="9353005" cy="116955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„И ето босоногите. Три, четири, шест. Впрегнати в мънички колички, натоварени с дърва и съчки, те опъват мускулите на своите млади тела. Малки роби, впрегнати в ярема на своята беднота, деца, в чиито очи гори тихата скръб на старци, далече е градът!“</a:t>
            </a:r>
          </a:p>
          <a:p>
            <a:r>
              <a:rPr lang="bg-B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</a:t>
            </a:r>
          </a:p>
          <a:p>
            <a:r>
              <a:rPr lang="bg-BG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Христо Смирненски 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593" y="557302"/>
            <a:ext cx="2560320" cy="1346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19149" y="6071984"/>
            <a:ext cx="4519752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Личният тефтер на здравословното състояние на поета. </a:t>
            </a:r>
          </a:p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 него е записвал температурата си.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7" y="530888"/>
            <a:ext cx="3770286" cy="4416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546" y="5068635"/>
            <a:ext cx="420361" cy="5779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8142" y="5767700"/>
            <a:ext cx="377081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Картина от Жак Авдала, пресъздаваща обстановката в крайния квартал, в който живее семейството на поета.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85" y="530889"/>
            <a:ext cx="3364592" cy="2959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85" y="3859795"/>
            <a:ext cx="4310744" cy="2424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003757" y="5986224"/>
            <a:ext cx="1314994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в. „Ючбунар“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79376" y="3028521"/>
            <a:ext cx="244710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bg-BG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Къщата </a:t>
            </a:r>
            <a:r>
              <a:rPr lang="bg-BG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Христо Смирненски в </a:t>
            </a:r>
            <a:r>
              <a:rPr lang="bg-BG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квартал „Ючбунар“, София</a:t>
            </a:r>
          </a:p>
        </p:txBody>
      </p:sp>
    </p:spTree>
    <p:extLst>
      <p:ext uri="{BB962C8B-B14F-4D97-AF65-F5344CB8AC3E}">
        <p14:creationId xmlns:p14="http://schemas.microsoft.com/office/powerpoint/2010/main" val="14155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826" y="332042"/>
            <a:ext cx="9913560" cy="153888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Христо Смирненски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 поет на града. Винаги е бил</a:t>
            </a:r>
            <a:r>
              <a:rPr lang="bg-BG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чувствителен към чуждата мъка. Неговата социална поезия разкрива трагичната съдба на онеправданите в обществото - обитатели на мрачното урбанистично пространство и жертви на несправедливия социален ред.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Поезията на Смирненски е отдадена на това, което се случва в момента, на актуалното всекидневие. Творчеството на поета отразява борбите на хората с тежкия живот.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878" y="4461255"/>
            <a:ext cx="1394811" cy="211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029" y="4494447"/>
            <a:ext cx="1369136" cy="211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622" y="2114842"/>
            <a:ext cx="5841819" cy="2052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965" y="4461255"/>
            <a:ext cx="1478350" cy="2184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441" y="4461255"/>
            <a:ext cx="1384102" cy="2143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099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1657" y="338426"/>
            <a:ext cx="9788433" cy="47705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Основни мотиви в поезията на Христо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Смирненски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войната и насилието -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„Да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бъде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ден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„Н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ролетта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робите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12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драмата на човека според, жертва на социалната несправедливост; грижите, гладът, нищетата -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„Ний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„Пролетта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робите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„Зимни вечери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знакът на съдбата,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обречеността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отнетата свобода, робската участ - 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„Пролетта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робите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„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Северно сияние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„Жълтата гостенка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„Зимни вечери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всевластната и хищна, дебнеща смърт - 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рез бурята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„Старият музикант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„Улична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жена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„Глад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„Жълтата гостенка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„Зимни вечери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градът - отражение на социалните контрасти; с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траданието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децата; урбанистичното - зловеща територия на човешката трагедия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„Братчетата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Гаврош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„Цветарка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„Зимни вечери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lang="bg-BG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маскарадът на битието; маската, прикриващата лъжа, користните интереси, завоевателните амбиции на престъпната власт - „Вечният карнавал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„Разбойниците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„Цветарка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авнодушната към човешкото страдание тълпа, отчуждена от трагедията на несретниците – </a:t>
            </a: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„Жълтата гостенка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„Старият музикант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бунтът, представен като буря - „През бурята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„Йохан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lang="bg-BG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ладостта, мечтата за бъдещето; вярата, надеждата и любовта - „Утрешният ден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„Пролетно писмо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„Да бъде ден!“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„Ний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bg-BG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574" y="338426"/>
            <a:ext cx="1811382" cy="9523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7716" y="5367865"/>
            <a:ext cx="2107473" cy="9387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„Бурно край него живота кипи</a:t>
            </a:r>
          </a:p>
          <a:p>
            <a:r>
              <a:rPr lang="ru-RU" sz="1100" dirty="0">
                <a:latin typeface="+mj-lt"/>
              </a:rPr>
              <a:t>в грижи и горести вечни</a:t>
            </a:r>
          </a:p>
          <a:p>
            <a:r>
              <a:rPr lang="ru-RU" sz="1100" dirty="0">
                <a:latin typeface="+mj-lt"/>
              </a:rPr>
              <a:t>и пъстроцветните шумни тълпи</a:t>
            </a:r>
          </a:p>
          <a:p>
            <a:r>
              <a:rPr lang="ru-RU" sz="1100" dirty="0">
                <a:latin typeface="+mj-lt"/>
              </a:rPr>
              <a:t>все тъй са зли и далечни.“</a:t>
            </a:r>
          </a:p>
          <a:p>
            <a:pPr algn="r"/>
            <a:r>
              <a:rPr lang="ru-RU" sz="1100" b="1" dirty="0">
                <a:latin typeface="+mj-lt"/>
              </a:rPr>
              <a:t>(„Старият музикант</a:t>
            </a:r>
            <a:r>
              <a:rPr lang="en-US" sz="1100" b="1" dirty="0">
                <a:latin typeface="+mj-lt"/>
              </a:rPr>
              <a:t>”</a:t>
            </a:r>
            <a:r>
              <a:rPr lang="ru-RU" sz="1100" b="1" dirty="0">
                <a:latin typeface="+mj-lt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29689" y="5452503"/>
            <a:ext cx="2603864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„А ний сме океан от огнени вълни,</a:t>
            </a:r>
          </a:p>
          <a:p>
            <a:r>
              <a:rPr lang="ru-RU" sz="1100" dirty="0">
                <a:latin typeface="+mj-lt"/>
              </a:rPr>
              <a:t>величествен керван към светли висоти;</a:t>
            </a:r>
          </a:p>
          <a:p>
            <a:r>
              <a:rPr lang="ru-RU" sz="1100" dirty="0">
                <a:latin typeface="+mj-lt"/>
              </a:rPr>
              <a:t>Чрез нашите сърца вселената тупти...</a:t>
            </a:r>
            <a:r>
              <a:rPr lang="en-US" sz="1100" dirty="0">
                <a:latin typeface="+mj-lt"/>
              </a:rPr>
              <a:t>”</a:t>
            </a:r>
          </a:p>
          <a:p>
            <a:pPr algn="r"/>
            <a:r>
              <a:rPr lang="en-US" sz="1100" b="1" dirty="0">
                <a:latin typeface="+mj-lt"/>
              </a:rPr>
              <a:t>(</a:t>
            </a:r>
            <a:r>
              <a:rPr lang="bg-BG" sz="1100" b="1" dirty="0">
                <a:latin typeface="+mj-lt"/>
              </a:rPr>
              <a:t>„Ний</a:t>
            </a:r>
            <a:r>
              <a:rPr lang="en-US" sz="1100" b="1" dirty="0">
                <a:latin typeface="+mj-lt"/>
              </a:rPr>
              <a:t>”)</a:t>
            </a:r>
            <a:endParaRPr lang="ru-RU" sz="1100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3553" y="5452503"/>
            <a:ext cx="2194563" cy="6001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„През мъглите на вечните грижи</a:t>
            </a:r>
          </a:p>
          <a:p>
            <a:r>
              <a:rPr lang="ru-RU" sz="1100" dirty="0">
                <a:latin typeface="+mj-lt"/>
              </a:rPr>
              <a:t>непозната е нам пролетта...</a:t>
            </a:r>
            <a:r>
              <a:rPr lang="en-US" sz="1100" dirty="0">
                <a:latin typeface="+mj-lt"/>
              </a:rPr>
              <a:t>”</a:t>
            </a:r>
          </a:p>
          <a:p>
            <a:pPr algn="r"/>
            <a:r>
              <a:rPr lang="bg-BG" sz="1100" b="1" dirty="0">
                <a:latin typeface="+mj-lt"/>
              </a:rPr>
              <a:t>(„Пролетта на робите</a:t>
            </a:r>
            <a:r>
              <a:rPr lang="en-US" sz="1100" b="1" dirty="0">
                <a:latin typeface="+mj-lt"/>
              </a:rPr>
              <a:t>”)</a:t>
            </a:r>
            <a:endParaRPr lang="ru-RU" sz="1100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32616" y="5452503"/>
            <a:ext cx="2133600" cy="6001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+mj-lt"/>
              </a:rPr>
              <a:t>„Братя мои, бедни мои братя -  </a:t>
            </a:r>
            <a:br>
              <a:rPr lang="ru-RU" sz="1100" dirty="0">
                <a:latin typeface="+mj-lt"/>
              </a:rPr>
            </a:br>
            <a:r>
              <a:rPr lang="ru-RU" sz="1100" dirty="0">
                <a:latin typeface="+mj-lt"/>
              </a:rPr>
              <a:t>пленници на орис вечна, зла...</a:t>
            </a:r>
            <a:r>
              <a:rPr lang="en-US" sz="1100" dirty="0">
                <a:latin typeface="+mj-lt"/>
              </a:rPr>
              <a:t>”</a:t>
            </a:r>
            <a:endParaRPr lang="ru-RU" sz="1100" dirty="0">
              <a:latin typeface="+mj-lt"/>
            </a:endParaRPr>
          </a:p>
          <a:p>
            <a:pPr algn="r"/>
            <a:r>
              <a:rPr lang="ru-RU" sz="1100" b="1" dirty="0">
                <a:latin typeface="+mj-lt"/>
              </a:rPr>
              <a:t>(„Зимни вечери</a:t>
            </a:r>
            <a:r>
              <a:rPr lang="en-US" sz="1100" b="1" dirty="0">
                <a:latin typeface="+mj-lt"/>
              </a:rPr>
              <a:t>”)</a:t>
            </a:r>
            <a:endParaRPr lang="bg-BG" sz="1100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66216" y="5452503"/>
            <a:ext cx="2516777" cy="6001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+mj-lt"/>
              </a:rPr>
              <a:t>„И </a:t>
            </a:r>
            <a:r>
              <a:rPr lang="ru-RU" sz="1100" dirty="0">
                <a:latin typeface="+mj-lt"/>
              </a:rPr>
              <a:t>труп до труп в мъртвешка хладина</a:t>
            </a:r>
            <a:br>
              <a:rPr lang="ru-RU" sz="1100" dirty="0">
                <a:latin typeface="+mj-lt"/>
              </a:rPr>
            </a:br>
            <a:r>
              <a:rPr lang="ru-RU" sz="1100" dirty="0">
                <a:latin typeface="+mj-lt"/>
              </a:rPr>
              <a:t>простират се, а бурята </a:t>
            </a:r>
            <a:r>
              <a:rPr lang="ru-RU" sz="1100" dirty="0" smtClean="0">
                <a:latin typeface="+mj-lt"/>
              </a:rPr>
              <a:t>гърми...</a:t>
            </a:r>
            <a:r>
              <a:rPr lang="en-US" sz="1100" dirty="0" smtClean="0">
                <a:latin typeface="+mj-lt"/>
              </a:rPr>
              <a:t>”</a:t>
            </a:r>
            <a:endParaRPr lang="ru-RU" sz="1100" dirty="0" smtClean="0">
              <a:latin typeface="+mj-lt"/>
            </a:endParaRPr>
          </a:p>
          <a:p>
            <a:pPr algn="r"/>
            <a:r>
              <a:rPr lang="ru-RU" sz="1100" b="1" dirty="0" smtClean="0">
                <a:latin typeface="+mj-lt"/>
              </a:rPr>
              <a:t>(„Йохан</a:t>
            </a:r>
            <a:r>
              <a:rPr lang="en-US" sz="1100" b="1" dirty="0" smtClean="0">
                <a:latin typeface="+mj-lt"/>
              </a:rPr>
              <a:t>”)</a:t>
            </a:r>
            <a:endParaRPr lang="bg-BG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76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844" y="271463"/>
            <a:ext cx="1695089" cy="891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2800" y="291914"/>
            <a:ext cx="7569200" cy="276998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Символни образи в поезията на Христо Смирненски: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ощта      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градът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мъртта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ълпите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лицата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ецата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ветята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еволюцията (бунтът)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гънят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сърцето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еригите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ората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bg-BG" sz="12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ролетта, младостта</a:t>
            </a:r>
            <a:r>
              <a:rPr lang="bg-BG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g-BG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266" y="2993256"/>
            <a:ext cx="1845733" cy="1845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0" y="3183133"/>
            <a:ext cx="2051710" cy="3311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47" y="3234398"/>
            <a:ext cx="2739615" cy="20825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667" y="4317867"/>
            <a:ext cx="2020043" cy="26135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47" y="5005690"/>
            <a:ext cx="3535284" cy="17676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234398"/>
            <a:ext cx="2065867" cy="112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0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HHTAhN0sU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13759" y="1082888"/>
            <a:ext cx="5094514" cy="28656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8160" y="4153987"/>
            <a:ext cx="387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youtu.be/IHHTAhN0sUc</a:t>
            </a:r>
            <a:r>
              <a:rPr lang="bg-BG" dirty="0" smtClean="0"/>
              <a:t> 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3056708" y="4728754"/>
            <a:ext cx="5808617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„Историята оживява“ – Христо Смирненски (видео) </a:t>
            </a:r>
            <a:endParaRPr lang="bg-B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6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912</Words>
  <Application>Microsoft Office PowerPoint</Application>
  <PresentationFormat>Widescreen</PresentationFormat>
  <Paragraphs>123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Veronica</cp:lastModifiedBy>
  <cp:revision>71</cp:revision>
  <dcterms:created xsi:type="dcterms:W3CDTF">2021-05-08T12:44:23Z</dcterms:created>
  <dcterms:modified xsi:type="dcterms:W3CDTF">2022-02-14T11:06:43Z</dcterms:modified>
</cp:coreProperties>
</file>